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6" r:id="rId5"/>
    <p:sldId id="257" r:id="rId6"/>
    <p:sldId id="258" r:id="rId7"/>
    <p:sldId id="284" r:id="rId8"/>
    <p:sldId id="259" r:id="rId9"/>
    <p:sldId id="260" r:id="rId10"/>
    <p:sldId id="288" r:id="rId11"/>
    <p:sldId id="281" r:id="rId12"/>
    <p:sldId id="282" r:id="rId13"/>
    <p:sldId id="278" r:id="rId14"/>
    <p:sldId id="264" r:id="rId15"/>
    <p:sldId id="265" r:id="rId16"/>
    <p:sldId id="266" r:id="rId17"/>
    <p:sldId id="267" r:id="rId18"/>
    <p:sldId id="268" r:id="rId19"/>
    <p:sldId id="269" r:id="rId20"/>
    <p:sldId id="270" r:id="rId21"/>
    <p:sldId id="271" r:id="rId22"/>
    <p:sldId id="283" r:id="rId23"/>
    <p:sldId id="274" r:id="rId24"/>
    <p:sldId id="275" r:id="rId25"/>
    <p:sldId id="286" r:id="rId26"/>
    <p:sldId id="285" r:id="rId27"/>
    <p:sldId id="277" r:id="rId28"/>
  </p:sldIdLst>
  <p:sldSz cx="9144000" cy="5143500" type="screen16x9"/>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000"/>
    <a:srgbClr val="009D81"/>
    <a:srgbClr val="F5A300"/>
    <a:srgbClr val="FDCA00"/>
    <a:srgbClr val="9C1C26"/>
    <a:srgbClr val="312C8C"/>
    <a:srgbClr val="000000"/>
    <a:srgbClr val="B5B5B5"/>
    <a:srgbClr val="E950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72" autoAdjust="0"/>
    <p:restoredTop sz="63507" autoAdjust="0"/>
  </p:normalViewPr>
  <p:slideViewPr>
    <p:cSldViewPr snapToObjects="1">
      <p:cViewPr varScale="1">
        <p:scale>
          <a:sx n="129" d="100"/>
          <a:sy n="129" d="100"/>
        </p:scale>
        <p:origin x="2544" y="12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05257D-7A85-424E-8050-E88EE1796A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de-DE"/>
        </a:p>
      </dgm:t>
    </dgm:pt>
    <dgm:pt modelId="{19F261AE-6667-457A-9420-D261FA8F0DA3}">
      <dgm:prSet phldrT="[Text]" custT="1"/>
      <dgm:spPr/>
      <dgm:t>
        <a:bodyPr/>
        <a:lstStyle/>
        <a:p>
          <a:r>
            <a:rPr lang="de-DE" sz="2000" dirty="0"/>
            <a:t>Drehzahl</a:t>
          </a:r>
          <a:endParaRPr lang="de-DE" sz="2100" dirty="0"/>
        </a:p>
      </dgm:t>
    </dgm:pt>
    <dgm:pt modelId="{E039DBFB-A8CF-404D-874C-E09247314812}" type="parTrans" cxnId="{0DEAD4EE-066A-4933-97C2-46301A414A01}">
      <dgm:prSet/>
      <dgm:spPr/>
      <dgm:t>
        <a:bodyPr/>
        <a:lstStyle/>
        <a:p>
          <a:endParaRPr lang="de-DE"/>
        </a:p>
      </dgm:t>
    </dgm:pt>
    <dgm:pt modelId="{4FC98502-A49F-466C-B29F-6B49A081EB3B}" type="sibTrans" cxnId="{0DEAD4EE-066A-4933-97C2-46301A414A01}">
      <dgm:prSet/>
      <dgm:spPr/>
      <dgm:t>
        <a:bodyPr/>
        <a:lstStyle/>
        <a:p>
          <a:endParaRPr lang="de-DE"/>
        </a:p>
      </dgm:t>
    </dgm:pt>
    <dgm:pt modelId="{E79E4CD7-1CB6-459E-B2A9-8C1A717CD2FE}">
      <dgm:prSet phldrT="[Text]" custT="1"/>
      <dgm:spPr/>
      <dgm:t>
        <a:bodyPr/>
        <a:lstStyle/>
        <a:p>
          <a:r>
            <a:rPr lang="de-DE" sz="1800" dirty="0"/>
            <a:t>Echtzeit-Umsetzung auf Mikrocontroller</a:t>
          </a:r>
        </a:p>
      </dgm:t>
    </dgm:pt>
    <dgm:pt modelId="{C082716B-CFD8-4AB6-8DC9-453DF03DD3A8}" type="parTrans" cxnId="{C6FDE037-416A-4275-933F-F7F716E9DB22}">
      <dgm:prSet/>
      <dgm:spPr/>
      <dgm:t>
        <a:bodyPr/>
        <a:lstStyle/>
        <a:p>
          <a:endParaRPr lang="de-DE"/>
        </a:p>
      </dgm:t>
    </dgm:pt>
    <dgm:pt modelId="{848284D4-FEE4-4381-A411-3A62CB5689AD}" type="sibTrans" cxnId="{C6FDE037-416A-4275-933F-F7F716E9DB22}">
      <dgm:prSet/>
      <dgm:spPr/>
      <dgm:t>
        <a:bodyPr/>
        <a:lstStyle/>
        <a:p>
          <a:endParaRPr lang="de-DE"/>
        </a:p>
      </dgm:t>
    </dgm:pt>
    <dgm:pt modelId="{815E78E1-F3CA-4228-A327-BA8E0D5E7E6D}">
      <dgm:prSet phldrT="[Text]" custT="1"/>
      <dgm:spPr/>
      <dgm:t>
        <a:bodyPr/>
        <a:lstStyle/>
        <a:p>
          <a:r>
            <a:rPr lang="de-DE" sz="2000" dirty="0"/>
            <a:t>Drehmoment</a:t>
          </a:r>
        </a:p>
      </dgm:t>
    </dgm:pt>
    <dgm:pt modelId="{A113E6B9-A4E3-459A-8E74-C11FA76ED95D}" type="parTrans" cxnId="{D28B06DB-8AE6-4529-BC2E-5B8A870E1202}">
      <dgm:prSet/>
      <dgm:spPr/>
      <dgm:t>
        <a:bodyPr/>
        <a:lstStyle/>
        <a:p>
          <a:endParaRPr lang="de-DE"/>
        </a:p>
      </dgm:t>
    </dgm:pt>
    <dgm:pt modelId="{0EAC2D44-199B-403A-A9F5-21C0D183B835}" type="sibTrans" cxnId="{D28B06DB-8AE6-4529-BC2E-5B8A870E1202}">
      <dgm:prSet/>
      <dgm:spPr/>
      <dgm:t>
        <a:bodyPr/>
        <a:lstStyle/>
        <a:p>
          <a:endParaRPr lang="de-DE"/>
        </a:p>
      </dgm:t>
    </dgm:pt>
    <dgm:pt modelId="{5DA349CC-1A10-414A-9D66-8C055DC23B66}">
      <dgm:prSet phldrT="[Text]" custT="1"/>
      <dgm:spPr/>
      <dgm:t>
        <a:bodyPr/>
        <a:lstStyle/>
        <a:p>
          <a:r>
            <a:rPr lang="de-DE" sz="1800" dirty="0"/>
            <a:t>BLDC Annahme gezeigt</a:t>
          </a:r>
        </a:p>
      </dgm:t>
    </dgm:pt>
    <dgm:pt modelId="{BD27DDA2-8DA7-495B-86F5-B74B7DB60CA6}" type="parTrans" cxnId="{466DD7AF-7D41-4191-A51C-75112E44924D}">
      <dgm:prSet/>
      <dgm:spPr/>
      <dgm:t>
        <a:bodyPr/>
        <a:lstStyle/>
        <a:p>
          <a:endParaRPr lang="de-DE"/>
        </a:p>
      </dgm:t>
    </dgm:pt>
    <dgm:pt modelId="{8254CAE9-5300-4565-B8B5-0AF30FEA2C7A}" type="sibTrans" cxnId="{466DD7AF-7D41-4191-A51C-75112E44924D}">
      <dgm:prSet/>
      <dgm:spPr/>
      <dgm:t>
        <a:bodyPr/>
        <a:lstStyle/>
        <a:p>
          <a:endParaRPr lang="de-DE"/>
        </a:p>
      </dgm:t>
    </dgm:pt>
    <dgm:pt modelId="{F58B2662-34D5-4156-BF9C-6282BC5B5E14}">
      <dgm:prSet phldrT="[Text]"/>
      <dgm:spPr/>
      <dgm:t>
        <a:bodyPr/>
        <a:lstStyle/>
        <a:p>
          <a:pPr>
            <a:buFont typeface="Arial" panose="020B0604020202020204" pitchFamily="34" charset="0"/>
            <a:buChar char="•"/>
          </a:pPr>
          <a:r>
            <a:rPr lang="de-DE" sz="1700" dirty="0"/>
            <a:t>Für AC Anker Strom</a:t>
          </a:r>
        </a:p>
      </dgm:t>
    </dgm:pt>
    <dgm:pt modelId="{2CF94101-3583-4DCC-94F3-AA63317DDE82}" type="parTrans" cxnId="{0E67164E-4751-40DB-AE64-42850C385ACB}">
      <dgm:prSet/>
      <dgm:spPr/>
      <dgm:t>
        <a:bodyPr/>
        <a:lstStyle/>
        <a:p>
          <a:endParaRPr lang="de-DE"/>
        </a:p>
      </dgm:t>
    </dgm:pt>
    <dgm:pt modelId="{C80027F5-50A2-43BA-B6AD-1F32E44B2B42}" type="sibTrans" cxnId="{0E67164E-4751-40DB-AE64-42850C385ACB}">
      <dgm:prSet/>
      <dgm:spPr/>
      <dgm:t>
        <a:bodyPr/>
        <a:lstStyle/>
        <a:p>
          <a:endParaRPr lang="de-DE"/>
        </a:p>
      </dgm:t>
    </dgm:pt>
    <dgm:pt modelId="{B104B5E1-ACF1-4AD5-9933-D08D26F1E466}">
      <dgm:prSet/>
      <dgm:spPr/>
      <dgm:t>
        <a:bodyPr/>
        <a:lstStyle/>
        <a:p>
          <a:r>
            <a:rPr lang="de-DE" sz="1700" dirty="0"/>
            <a:t>Auch für DC Strom</a:t>
          </a:r>
        </a:p>
      </dgm:t>
    </dgm:pt>
    <dgm:pt modelId="{387661AE-3246-4EF7-B753-417307F88857}" type="parTrans" cxnId="{20619979-4DE4-45AD-B5F5-4D4471075706}">
      <dgm:prSet/>
      <dgm:spPr/>
      <dgm:t>
        <a:bodyPr/>
        <a:lstStyle/>
        <a:p>
          <a:endParaRPr lang="de-DE"/>
        </a:p>
      </dgm:t>
    </dgm:pt>
    <dgm:pt modelId="{7930961A-394E-4A52-9CD4-01EE1F22F78F}" type="sibTrans" cxnId="{20619979-4DE4-45AD-B5F5-4D4471075706}">
      <dgm:prSet/>
      <dgm:spPr/>
      <dgm:t>
        <a:bodyPr/>
        <a:lstStyle/>
        <a:p>
          <a:endParaRPr lang="de-DE"/>
        </a:p>
      </dgm:t>
    </dgm:pt>
    <dgm:pt modelId="{658CAA6E-3ED7-4888-BFD1-5517547AE9C2}">
      <dgm:prSet custT="1"/>
      <dgm:spPr/>
      <dgm:t>
        <a:bodyPr/>
        <a:lstStyle/>
        <a:p>
          <a:r>
            <a:rPr lang="de-DE" sz="2000" dirty="0"/>
            <a:t>Ausblick</a:t>
          </a:r>
          <a:endParaRPr lang="de-DE" sz="2200" dirty="0"/>
        </a:p>
      </dgm:t>
    </dgm:pt>
    <dgm:pt modelId="{6754F2B0-1D9E-46AF-A084-D68D93C76A35}" type="parTrans" cxnId="{34D20E39-6DCF-4D2E-99C5-15D37CD7EE22}">
      <dgm:prSet/>
      <dgm:spPr/>
      <dgm:t>
        <a:bodyPr/>
        <a:lstStyle/>
        <a:p>
          <a:endParaRPr lang="de-DE"/>
        </a:p>
      </dgm:t>
    </dgm:pt>
    <dgm:pt modelId="{78AC2031-0BC7-4E21-AA52-D11E99A5A4B7}" type="sibTrans" cxnId="{34D20E39-6DCF-4D2E-99C5-15D37CD7EE22}">
      <dgm:prSet/>
      <dgm:spPr/>
      <dgm:t>
        <a:bodyPr/>
        <a:lstStyle/>
        <a:p>
          <a:endParaRPr lang="de-DE"/>
        </a:p>
      </dgm:t>
    </dgm:pt>
    <dgm:pt modelId="{0A7B3E17-63DD-4234-A74B-78B1ADD0C4D7}">
      <dgm:prSet custT="1"/>
      <dgm:spPr/>
      <dgm:t>
        <a:bodyPr/>
        <a:lstStyle/>
        <a:p>
          <a:pPr>
            <a:buFont typeface="Arial" panose="020B0604020202020204" pitchFamily="34" charset="0"/>
            <a:buChar char="•"/>
          </a:pPr>
          <a:r>
            <a:rPr lang="de-DE" sz="1800" dirty="0"/>
            <a:t>Aufbau eines vollen Datensets für weitere Untersuchung</a:t>
          </a:r>
        </a:p>
      </dgm:t>
    </dgm:pt>
    <dgm:pt modelId="{F9E0B162-B6EC-4874-B21E-D877C82DC958}" type="parTrans" cxnId="{F93D7218-1B4C-4315-8687-DE2C5FEEE0A0}">
      <dgm:prSet/>
      <dgm:spPr/>
      <dgm:t>
        <a:bodyPr/>
        <a:lstStyle/>
        <a:p>
          <a:endParaRPr lang="de-DE"/>
        </a:p>
      </dgm:t>
    </dgm:pt>
    <dgm:pt modelId="{795046CB-C2DC-4EB8-8D10-0034555089B2}" type="sibTrans" cxnId="{F93D7218-1B4C-4315-8687-DE2C5FEEE0A0}">
      <dgm:prSet/>
      <dgm:spPr/>
      <dgm:t>
        <a:bodyPr/>
        <a:lstStyle/>
        <a:p>
          <a:endParaRPr lang="de-DE"/>
        </a:p>
      </dgm:t>
    </dgm:pt>
    <dgm:pt modelId="{2F6B4236-2A88-4E88-9988-91C0A72E5FF1}">
      <dgm:prSet custT="1"/>
      <dgm:spPr/>
      <dgm:t>
        <a:bodyPr/>
        <a:lstStyle/>
        <a:p>
          <a:pPr>
            <a:buFont typeface="Arial" panose="020B0604020202020204" pitchFamily="34" charset="0"/>
            <a:buChar char="•"/>
          </a:pPr>
          <a:r>
            <a:rPr lang="de-DE" sz="1800" dirty="0"/>
            <a:t>DC Strommessung empfohlen</a:t>
          </a:r>
        </a:p>
      </dgm:t>
    </dgm:pt>
    <dgm:pt modelId="{3B7ED36A-E45E-4512-A306-29951905BFC9}" type="parTrans" cxnId="{E7F5A5A4-71AE-4EFB-9F47-22EB43944870}">
      <dgm:prSet/>
      <dgm:spPr/>
      <dgm:t>
        <a:bodyPr/>
        <a:lstStyle/>
        <a:p>
          <a:endParaRPr lang="de-DE"/>
        </a:p>
      </dgm:t>
    </dgm:pt>
    <dgm:pt modelId="{3AFDF444-7ADB-4CD6-B3E9-3971FE6BDB93}" type="sibTrans" cxnId="{E7F5A5A4-71AE-4EFB-9F47-22EB43944870}">
      <dgm:prSet/>
      <dgm:spPr/>
      <dgm:t>
        <a:bodyPr/>
        <a:lstStyle/>
        <a:p>
          <a:endParaRPr lang="de-DE"/>
        </a:p>
      </dgm:t>
    </dgm:pt>
    <dgm:pt modelId="{C9F6FB56-CFBD-4611-9CA8-45BAB6DA1532}" type="pres">
      <dgm:prSet presAssocID="{6E05257D-7A85-424E-8050-E88EE1796ABD}" presName="linear" presStyleCnt="0">
        <dgm:presLayoutVars>
          <dgm:animLvl val="lvl"/>
          <dgm:resizeHandles val="exact"/>
        </dgm:presLayoutVars>
      </dgm:prSet>
      <dgm:spPr/>
    </dgm:pt>
    <dgm:pt modelId="{CE2D7E96-E803-4C53-9D77-E7F77BD11C11}" type="pres">
      <dgm:prSet presAssocID="{19F261AE-6667-457A-9420-D261FA8F0DA3}" presName="parentText" presStyleLbl="node1" presStyleIdx="0" presStyleCnt="3">
        <dgm:presLayoutVars>
          <dgm:chMax val="0"/>
          <dgm:bulletEnabled val="1"/>
        </dgm:presLayoutVars>
      </dgm:prSet>
      <dgm:spPr/>
    </dgm:pt>
    <dgm:pt modelId="{0CCE2AD6-6973-4A44-8CD0-21939D44C05C}" type="pres">
      <dgm:prSet presAssocID="{19F261AE-6667-457A-9420-D261FA8F0DA3}" presName="childText" presStyleLbl="revTx" presStyleIdx="0" presStyleCnt="3">
        <dgm:presLayoutVars>
          <dgm:bulletEnabled val="1"/>
        </dgm:presLayoutVars>
      </dgm:prSet>
      <dgm:spPr/>
    </dgm:pt>
    <dgm:pt modelId="{F73DB746-3C9A-450C-A832-DA27DD520D3B}" type="pres">
      <dgm:prSet presAssocID="{815E78E1-F3CA-4228-A327-BA8E0D5E7E6D}" presName="parentText" presStyleLbl="node1" presStyleIdx="1" presStyleCnt="3">
        <dgm:presLayoutVars>
          <dgm:chMax val="0"/>
          <dgm:bulletEnabled val="1"/>
        </dgm:presLayoutVars>
      </dgm:prSet>
      <dgm:spPr/>
    </dgm:pt>
    <dgm:pt modelId="{55412356-8354-4BEF-83F4-1ADD3AC44A0E}" type="pres">
      <dgm:prSet presAssocID="{815E78E1-F3CA-4228-A327-BA8E0D5E7E6D}" presName="childText" presStyleLbl="revTx" presStyleIdx="1" presStyleCnt="3">
        <dgm:presLayoutVars>
          <dgm:bulletEnabled val="1"/>
        </dgm:presLayoutVars>
      </dgm:prSet>
      <dgm:spPr/>
    </dgm:pt>
    <dgm:pt modelId="{08FB4E20-2014-4298-A292-674886635878}" type="pres">
      <dgm:prSet presAssocID="{658CAA6E-3ED7-4888-BFD1-5517547AE9C2}" presName="parentText" presStyleLbl="node1" presStyleIdx="2" presStyleCnt="3">
        <dgm:presLayoutVars>
          <dgm:chMax val="0"/>
          <dgm:bulletEnabled val="1"/>
        </dgm:presLayoutVars>
      </dgm:prSet>
      <dgm:spPr/>
    </dgm:pt>
    <dgm:pt modelId="{21EFB970-0647-4C8F-8E06-BF413B9CAF2A}" type="pres">
      <dgm:prSet presAssocID="{658CAA6E-3ED7-4888-BFD1-5517547AE9C2}" presName="childText" presStyleLbl="revTx" presStyleIdx="2" presStyleCnt="3">
        <dgm:presLayoutVars>
          <dgm:bulletEnabled val="1"/>
        </dgm:presLayoutVars>
      </dgm:prSet>
      <dgm:spPr/>
    </dgm:pt>
  </dgm:ptLst>
  <dgm:cxnLst>
    <dgm:cxn modelId="{6F3B1509-21A1-4A0E-AE07-40DB23569CAF}" type="presOf" srcId="{658CAA6E-3ED7-4888-BFD1-5517547AE9C2}" destId="{08FB4E20-2014-4298-A292-674886635878}" srcOrd="0" destOrd="0" presId="urn:microsoft.com/office/officeart/2005/8/layout/vList2"/>
    <dgm:cxn modelId="{AB8DE60A-EB51-4A8D-B8AC-21878F025B76}" type="presOf" srcId="{F58B2662-34D5-4156-BF9C-6282BC5B5E14}" destId="{55412356-8354-4BEF-83F4-1ADD3AC44A0E}" srcOrd="0" destOrd="1" presId="urn:microsoft.com/office/officeart/2005/8/layout/vList2"/>
    <dgm:cxn modelId="{F93D7218-1B4C-4315-8687-DE2C5FEEE0A0}" srcId="{658CAA6E-3ED7-4888-BFD1-5517547AE9C2}" destId="{0A7B3E17-63DD-4234-A74B-78B1ADD0C4D7}" srcOrd="1" destOrd="0" parTransId="{F9E0B162-B6EC-4874-B21E-D877C82DC958}" sibTransId="{795046CB-C2DC-4EB8-8D10-0034555089B2}"/>
    <dgm:cxn modelId="{C6FDE037-416A-4275-933F-F7F716E9DB22}" srcId="{19F261AE-6667-457A-9420-D261FA8F0DA3}" destId="{E79E4CD7-1CB6-459E-B2A9-8C1A717CD2FE}" srcOrd="0" destOrd="0" parTransId="{C082716B-CFD8-4AB6-8DC9-453DF03DD3A8}" sibTransId="{848284D4-FEE4-4381-A411-3A62CB5689AD}"/>
    <dgm:cxn modelId="{34D20E39-6DCF-4D2E-99C5-15D37CD7EE22}" srcId="{6E05257D-7A85-424E-8050-E88EE1796ABD}" destId="{658CAA6E-3ED7-4888-BFD1-5517547AE9C2}" srcOrd="2" destOrd="0" parTransId="{6754F2B0-1D9E-46AF-A084-D68D93C76A35}" sibTransId="{78AC2031-0BC7-4E21-AA52-D11E99A5A4B7}"/>
    <dgm:cxn modelId="{0E67164E-4751-40DB-AE64-42850C385ACB}" srcId="{5DA349CC-1A10-414A-9D66-8C055DC23B66}" destId="{F58B2662-34D5-4156-BF9C-6282BC5B5E14}" srcOrd="0" destOrd="0" parTransId="{2CF94101-3583-4DCC-94F3-AA63317DDE82}" sibTransId="{C80027F5-50A2-43BA-B6AD-1F32E44B2B42}"/>
    <dgm:cxn modelId="{6D0B7B79-C96A-469E-9851-56CE6C8051FD}" type="presOf" srcId="{2F6B4236-2A88-4E88-9988-91C0A72E5FF1}" destId="{21EFB970-0647-4C8F-8E06-BF413B9CAF2A}" srcOrd="0" destOrd="0" presId="urn:microsoft.com/office/officeart/2005/8/layout/vList2"/>
    <dgm:cxn modelId="{20619979-4DE4-45AD-B5F5-4D4471075706}" srcId="{5DA349CC-1A10-414A-9D66-8C055DC23B66}" destId="{B104B5E1-ACF1-4AD5-9933-D08D26F1E466}" srcOrd="1" destOrd="0" parTransId="{387661AE-3246-4EF7-B753-417307F88857}" sibTransId="{7930961A-394E-4A52-9CD4-01EE1F22F78F}"/>
    <dgm:cxn modelId="{45606787-E7B8-4E98-A605-B3C063DB0F8D}" type="presOf" srcId="{6E05257D-7A85-424E-8050-E88EE1796ABD}" destId="{C9F6FB56-CFBD-4611-9CA8-45BAB6DA1532}" srcOrd="0" destOrd="0" presId="urn:microsoft.com/office/officeart/2005/8/layout/vList2"/>
    <dgm:cxn modelId="{A7A3E58A-91C0-406C-B2E7-4E49CE27BBEC}" type="presOf" srcId="{B104B5E1-ACF1-4AD5-9933-D08D26F1E466}" destId="{55412356-8354-4BEF-83F4-1ADD3AC44A0E}" srcOrd="0" destOrd="2" presId="urn:microsoft.com/office/officeart/2005/8/layout/vList2"/>
    <dgm:cxn modelId="{E7F5A5A4-71AE-4EFB-9F47-22EB43944870}" srcId="{658CAA6E-3ED7-4888-BFD1-5517547AE9C2}" destId="{2F6B4236-2A88-4E88-9988-91C0A72E5FF1}" srcOrd="0" destOrd="0" parTransId="{3B7ED36A-E45E-4512-A306-29951905BFC9}" sibTransId="{3AFDF444-7ADB-4CD6-B3E9-3971FE6BDB93}"/>
    <dgm:cxn modelId="{466DD7AF-7D41-4191-A51C-75112E44924D}" srcId="{815E78E1-F3CA-4228-A327-BA8E0D5E7E6D}" destId="{5DA349CC-1A10-414A-9D66-8C055DC23B66}" srcOrd="0" destOrd="0" parTransId="{BD27DDA2-8DA7-495B-86F5-B74B7DB60CA6}" sibTransId="{8254CAE9-5300-4565-B8B5-0AF30FEA2C7A}"/>
    <dgm:cxn modelId="{5DB4ABB8-400E-4C11-8A6F-7AE55D830FB2}" type="presOf" srcId="{5DA349CC-1A10-414A-9D66-8C055DC23B66}" destId="{55412356-8354-4BEF-83F4-1ADD3AC44A0E}" srcOrd="0" destOrd="0" presId="urn:microsoft.com/office/officeart/2005/8/layout/vList2"/>
    <dgm:cxn modelId="{2E3FEBBE-58F5-48F4-B301-980B3A90401E}" type="presOf" srcId="{0A7B3E17-63DD-4234-A74B-78B1ADD0C4D7}" destId="{21EFB970-0647-4C8F-8E06-BF413B9CAF2A}" srcOrd="0" destOrd="1" presId="urn:microsoft.com/office/officeart/2005/8/layout/vList2"/>
    <dgm:cxn modelId="{D8993EC2-07C2-419A-960D-F0C8E0174885}" type="presOf" srcId="{19F261AE-6667-457A-9420-D261FA8F0DA3}" destId="{CE2D7E96-E803-4C53-9D77-E7F77BD11C11}" srcOrd="0" destOrd="0" presId="urn:microsoft.com/office/officeart/2005/8/layout/vList2"/>
    <dgm:cxn modelId="{D28B06DB-8AE6-4529-BC2E-5B8A870E1202}" srcId="{6E05257D-7A85-424E-8050-E88EE1796ABD}" destId="{815E78E1-F3CA-4228-A327-BA8E0D5E7E6D}" srcOrd="1" destOrd="0" parTransId="{A113E6B9-A4E3-459A-8E74-C11FA76ED95D}" sibTransId="{0EAC2D44-199B-403A-A9F5-21C0D183B835}"/>
    <dgm:cxn modelId="{7D5ED1DB-E35B-4354-9369-E8FF3639E1CD}" type="presOf" srcId="{815E78E1-F3CA-4228-A327-BA8E0D5E7E6D}" destId="{F73DB746-3C9A-450C-A832-DA27DD520D3B}" srcOrd="0" destOrd="0" presId="urn:microsoft.com/office/officeart/2005/8/layout/vList2"/>
    <dgm:cxn modelId="{499AEBE1-7196-4731-9FA8-7008A9E4EE91}" type="presOf" srcId="{E79E4CD7-1CB6-459E-B2A9-8C1A717CD2FE}" destId="{0CCE2AD6-6973-4A44-8CD0-21939D44C05C}" srcOrd="0" destOrd="0" presId="urn:microsoft.com/office/officeart/2005/8/layout/vList2"/>
    <dgm:cxn modelId="{0DEAD4EE-066A-4933-97C2-46301A414A01}" srcId="{6E05257D-7A85-424E-8050-E88EE1796ABD}" destId="{19F261AE-6667-457A-9420-D261FA8F0DA3}" srcOrd="0" destOrd="0" parTransId="{E039DBFB-A8CF-404D-874C-E09247314812}" sibTransId="{4FC98502-A49F-466C-B29F-6B49A081EB3B}"/>
    <dgm:cxn modelId="{0FBD3B34-0A4A-443A-A85E-21DE2D5BFFB1}" type="presParOf" srcId="{C9F6FB56-CFBD-4611-9CA8-45BAB6DA1532}" destId="{CE2D7E96-E803-4C53-9D77-E7F77BD11C11}" srcOrd="0" destOrd="0" presId="urn:microsoft.com/office/officeart/2005/8/layout/vList2"/>
    <dgm:cxn modelId="{612492D3-22B8-4938-BF94-871F5C0BD0F3}" type="presParOf" srcId="{C9F6FB56-CFBD-4611-9CA8-45BAB6DA1532}" destId="{0CCE2AD6-6973-4A44-8CD0-21939D44C05C}" srcOrd="1" destOrd="0" presId="urn:microsoft.com/office/officeart/2005/8/layout/vList2"/>
    <dgm:cxn modelId="{49385025-6240-4578-AE0A-570454F6663C}" type="presParOf" srcId="{C9F6FB56-CFBD-4611-9CA8-45BAB6DA1532}" destId="{F73DB746-3C9A-450C-A832-DA27DD520D3B}" srcOrd="2" destOrd="0" presId="urn:microsoft.com/office/officeart/2005/8/layout/vList2"/>
    <dgm:cxn modelId="{36726261-DD2D-46FC-B680-9BA7A0D5883C}" type="presParOf" srcId="{C9F6FB56-CFBD-4611-9CA8-45BAB6DA1532}" destId="{55412356-8354-4BEF-83F4-1ADD3AC44A0E}" srcOrd="3" destOrd="0" presId="urn:microsoft.com/office/officeart/2005/8/layout/vList2"/>
    <dgm:cxn modelId="{2C5A57D2-9902-4F2A-83A1-66E5671BA40C}" type="presParOf" srcId="{C9F6FB56-CFBD-4611-9CA8-45BAB6DA1532}" destId="{08FB4E20-2014-4298-A292-674886635878}" srcOrd="4" destOrd="0" presId="urn:microsoft.com/office/officeart/2005/8/layout/vList2"/>
    <dgm:cxn modelId="{19EE743A-7043-4C3C-80CC-36E4CB34EF1D}" type="presParOf" srcId="{C9F6FB56-CFBD-4611-9CA8-45BAB6DA1532}" destId="{21EFB970-0647-4C8F-8E06-BF413B9CAF2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D7E96-E803-4C53-9D77-E7F77BD11C11}">
      <dsp:nvSpPr>
        <dsp:cNvPr id="0" name=""/>
        <dsp:cNvSpPr/>
      </dsp:nvSpPr>
      <dsp:spPr>
        <a:xfrm>
          <a:off x="0" y="4436"/>
          <a:ext cx="8782988"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a:t>Drehzahl</a:t>
          </a:r>
          <a:endParaRPr lang="de-DE" sz="2100" kern="1200" dirty="0"/>
        </a:p>
      </dsp:txBody>
      <dsp:txXfrm>
        <a:off x="23760" y="28196"/>
        <a:ext cx="8735468" cy="439200"/>
      </dsp:txXfrm>
    </dsp:sp>
    <dsp:sp modelId="{0CCE2AD6-6973-4A44-8CD0-21939D44C05C}">
      <dsp:nvSpPr>
        <dsp:cNvPr id="0" name=""/>
        <dsp:cNvSpPr/>
      </dsp:nvSpPr>
      <dsp:spPr>
        <a:xfrm>
          <a:off x="0" y="491156"/>
          <a:ext cx="8782988"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86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de-DE" sz="1800" kern="1200" dirty="0"/>
            <a:t>Echtzeit-Umsetzung auf Mikrocontroller</a:t>
          </a:r>
        </a:p>
      </dsp:txBody>
      <dsp:txXfrm>
        <a:off x="0" y="491156"/>
        <a:ext cx="8782988" cy="430560"/>
      </dsp:txXfrm>
    </dsp:sp>
    <dsp:sp modelId="{F73DB746-3C9A-450C-A832-DA27DD520D3B}">
      <dsp:nvSpPr>
        <dsp:cNvPr id="0" name=""/>
        <dsp:cNvSpPr/>
      </dsp:nvSpPr>
      <dsp:spPr>
        <a:xfrm>
          <a:off x="0" y="921716"/>
          <a:ext cx="8782988"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a:t>Drehmoment</a:t>
          </a:r>
        </a:p>
      </dsp:txBody>
      <dsp:txXfrm>
        <a:off x="23760" y="945476"/>
        <a:ext cx="8735468" cy="439200"/>
      </dsp:txXfrm>
    </dsp:sp>
    <dsp:sp modelId="{55412356-8354-4BEF-83F4-1ADD3AC44A0E}">
      <dsp:nvSpPr>
        <dsp:cNvPr id="0" name=""/>
        <dsp:cNvSpPr/>
      </dsp:nvSpPr>
      <dsp:spPr>
        <a:xfrm>
          <a:off x="0" y="1408436"/>
          <a:ext cx="8782988" cy="83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86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de-DE" sz="1800" kern="1200" dirty="0"/>
            <a:t>BLDC Annahme gezeigt</a:t>
          </a:r>
        </a:p>
        <a:p>
          <a:pPr marL="342900" lvl="2" indent="-171450" algn="l" defTabSz="755650">
            <a:lnSpc>
              <a:spcPct val="90000"/>
            </a:lnSpc>
            <a:spcBef>
              <a:spcPct val="0"/>
            </a:spcBef>
            <a:spcAft>
              <a:spcPct val="20000"/>
            </a:spcAft>
            <a:buFont typeface="Arial" panose="020B0604020202020204" pitchFamily="34" charset="0"/>
            <a:buChar char="•"/>
          </a:pPr>
          <a:r>
            <a:rPr lang="de-DE" sz="1700" kern="1200" dirty="0"/>
            <a:t>Für AC Anker Strom</a:t>
          </a:r>
        </a:p>
        <a:p>
          <a:pPr marL="342900" lvl="2" indent="-171450" algn="l" defTabSz="755650">
            <a:lnSpc>
              <a:spcPct val="90000"/>
            </a:lnSpc>
            <a:spcBef>
              <a:spcPct val="0"/>
            </a:spcBef>
            <a:spcAft>
              <a:spcPct val="20000"/>
            </a:spcAft>
            <a:buChar char="•"/>
          </a:pPr>
          <a:r>
            <a:rPr lang="de-DE" sz="1700" kern="1200" dirty="0"/>
            <a:t>Auch für DC Strom</a:t>
          </a:r>
        </a:p>
      </dsp:txBody>
      <dsp:txXfrm>
        <a:off x="0" y="1408436"/>
        <a:ext cx="8782988" cy="834210"/>
      </dsp:txXfrm>
    </dsp:sp>
    <dsp:sp modelId="{08FB4E20-2014-4298-A292-674886635878}">
      <dsp:nvSpPr>
        <dsp:cNvPr id="0" name=""/>
        <dsp:cNvSpPr/>
      </dsp:nvSpPr>
      <dsp:spPr>
        <a:xfrm>
          <a:off x="0" y="2242646"/>
          <a:ext cx="8782988" cy="486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a:t>Ausblick</a:t>
          </a:r>
          <a:endParaRPr lang="de-DE" sz="2200" kern="1200" dirty="0"/>
        </a:p>
      </dsp:txBody>
      <dsp:txXfrm>
        <a:off x="23760" y="2266406"/>
        <a:ext cx="8735468" cy="439200"/>
      </dsp:txXfrm>
    </dsp:sp>
    <dsp:sp modelId="{21EFB970-0647-4C8F-8E06-BF413B9CAF2A}">
      <dsp:nvSpPr>
        <dsp:cNvPr id="0" name=""/>
        <dsp:cNvSpPr/>
      </dsp:nvSpPr>
      <dsp:spPr>
        <a:xfrm>
          <a:off x="0" y="2729366"/>
          <a:ext cx="8782988" cy="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860"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de-DE" sz="1800" kern="1200" dirty="0"/>
            <a:t>DC Strommessung empfohlen</a:t>
          </a:r>
        </a:p>
        <a:p>
          <a:pPr marL="171450" lvl="1" indent="-171450" algn="l" defTabSz="800100">
            <a:lnSpc>
              <a:spcPct val="90000"/>
            </a:lnSpc>
            <a:spcBef>
              <a:spcPct val="0"/>
            </a:spcBef>
            <a:spcAft>
              <a:spcPct val="20000"/>
            </a:spcAft>
            <a:buFont typeface="Arial" panose="020B0604020202020204" pitchFamily="34" charset="0"/>
            <a:buChar char="•"/>
          </a:pPr>
          <a:r>
            <a:rPr lang="de-DE" sz="1800" kern="1200" dirty="0"/>
            <a:t>Aufbau eines vollen Datensets für weitere Untersuchung</a:t>
          </a:r>
        </a:p>
      </dsp:txBody>
      <dsp:txXfrm>
        <a:off x="0" y="2729366"/>
        <a:ext cx="8782988" cy="5785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8DC5035-908D-4F53-8FF8-03D96ACB5547}"/>
              </a:ext>
            </a:extLst>
          </p:cNvPr>
          <p:cNvSpPr>
            <a:spLocks noGrp="1" noChangeArrowheads="1"/>
          </p:cNvSpPr>
          <p:nvPr>
            <p:ph type="hdr" sz="quarter"/>
          </p:nvPr>
        </p:nvSpPr>
        <p:spPr bwMode="auto">
          <a:xfrm>
            <a:off x="190500" y="387350"/>
            <a:ext cx="5403850" cy="390525"/>
          </a:xfrm>
          <a:prstGeom prst="rect">
            <a:avLst/>
          </a:prstGeom>
          <a:noFill/>
          <a:ln w="9525">
            <a:noFill/>
            <a:miter lim="800000"/>
            <a:headEnd/>
            <a:tailEnd/>
          </a:ln>
          <a:effectLst/>
        </p:spPr>
        <p:txBody>
          <a:bodyPr vert="horz" wrap="square" lIns="108000" tIns="0" rIns="0" bIns="0" numCol="1" anchor="ctr" anchorCtr="0" compatLnSpc="1">
            <a:prstTxWarp prst="textNoShape">
              <a:avLst/>
            </a:prstTxWarp>
          </a:bodyPr>
          <a:lstStyle>
            <a:lvl1pPr>
              <a:lnSpc>
                <a:spcPts val="1300"/>
              </a:lnSpc>
              <a:defRPr sz="1000" b="1">
                <a:latin typeface="Stafford" pitchFamily="2" charset="0"/>
                <a:cs typeface="+mn-cs"/>
              </a:defRPr>
            </a:lvl1pPr>
          </a:lstStyle>
          <a:p>
            <a:pPr>
              <a:defRPr/>
            </a:pPr>
            <a:endParaRPr lang="de-DE"/>
          </a:p>
        </p:txBody>
      </p:sp>
      <p:sp>
        <p:nvSpPr>
          <p:cNvPr id="50179" name="Rectangle 3">
            <a:extLst>
              <a:ext uri="{FF2B5EF4-FFF2-40B4-BE49-F238E27FC236}">
                <a16:creationId xmlns:a16="http://schemas.microsoft.com/office/drawing/2014/main" id="{B29E8185-702C-4594-BAC2-194C18764440}"/>
              </a:ext>
            </a:extLst>
          </p:cNvPr>
          <p:cNvSpPr>
            <a:spLocks noGrp="1" noChangeArrowheads="1"/>
          </p:cNvSpPr>
          <p:nvPr>
            <p:ph type="dt" sz="quarter" idx="1"/>
          </p:nvPr>
        </p:nvSpPr>
        <p:spPr bwMode="auto">
          <a:xfrm>
            <a:off x="190500" y="8567738"/>
            <a:ext cx="1330325"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a:latin typeface="Stafford" pitchFamily="2" charset="0"/>
                <a:cs typeface="+mn-cs"/>
              </a:defRPr>
            </a:lvl1pPr>
          </a:lstStyle>
          <a:p>
            <a:pPr>
              <a:defRPr/>
            </a:pPr>
            <a:fld id="{FB370889-3F05-4F3D-886D-4E4A8E03C45D}" type="datetime4">
              <a:rPr lang="de-DE"/>
              <a:pPr>
                <a:defRPr/>
              </a:pPr>
              <a:t>17. Februar 2022</a:t>
            </a:fld>
            <a:endParaRPr lang="de-DE"/>
          </a:p>
        </p:txBody>
      </p:sp>
      <p:sp>
        <p:nvSpPr>
          <p:cNvPr id="50180" name="Rectangle 4">
            <a:extLst>
              <a:ext uri="{FF2B5EF4-FFF2-40B4-BE49-F238E27FC236}">
                <a16:creationId xmlns:a16="http://schemas.microsoft.com/office/drawing/2014/main" id="{A9D7EEDC-D7E6-46CF-B5FF-B63E99675DF8}"/>
              </a:ext>
            </a:extLst>
          </p:cNvPr>
          <p:cNvSpPr>
            <a:spLocks noGrp="1" noChangeArrowheads="1"/>
          </p:cNvSpPr>
          <p:nvPr>
            <p:ph type="ftr" sz="quarter" idx="2"/>
          </p:nvPr>
        </p:nvSpPr>
        <p:spPr bwMode="auto">
          <a:xfrm>
            <a:off x="1520825" y="8567738"/>
            <a:ext cx="4464050"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a:latin typeface="Stafford" pitchFamily="2" charset="0"/>
                <a:cs typeface="+mn-cs"/>
              </a:defRPr>
            </a:lvl1pPr>
          </a:lstStyle>
          <a:p>
            <a:pPr>
              <a:defRPr/>
            </a:pPr>
            <a:r>
              <a:rPr lang="de-DE"/>
              <a:t>|  </a:t>
            </a:r>
          </a:p>
        </p:txBody>
      </p:sp>
      <p:sp>
        <p:nvSpPr>
          <p:cNvPr id="50181" name="Rectangle 5">
            <a:extLst>
              <a:ext uri="{FF2B5EF4-FFF2-40B4-BE49-F238E27FC236}">
                <a16:creationId xmlns:a16="http://schemas.microsoft.com/office/drawing/2014/main" id="{9CF0B1C3-EC76-4B2F-A916-5F318E714BB6}"/>
              </a:ext>
            </a:extLst>
          </p:cNvPr>
          <p:cNvSpPr>
            <a:spLocks noGrp="1" noChangeArrowheads="1"/>
          </p:cNvSpPr>
          <p:nvPr>
            <p:ph type="sldNum" sz="quarter" idx="3"/>
          </p:nvPr>
        </p:nvSpPr>
        <p:spPr bwMode="auto">
          <a:xfrm>
            <a:off x="5999163" y="8567738"/>
            <a:ext cx="669925"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b="1">
                <a:latin typeface="Stafford" panose="00000400000000000000" pitchFamily="2" charset="0"/>
              </a:defRPr>
            </a:lvl1pPr>
          </a:lstStyle>
          <a:p>
            <a:r>
              <a:rPr lang="de-DE" altLang="de-DE"/>
              <a:t>|  </a:t>
            </a:r>
            <a:fld id="{C2CCFC42-2B1A-4F19-8AD9-C6B78030C80C}" type="slidenum">
              <a:rPr lang="de-DE" altLang="de-DE"/>
              <a:pPr/>
              <a:t>‹Nr.›</a:t>
            </a:fld>
            <a:endParaRPr lang="de-DE" altLang="de-DE"/>
          </a:p>
        </p:txBody>
      </p:sp>
      <p:pic>
        <p:nvPicPr>
          <p:cNvPr id="5126" name="Picture 6" descr="tud_logo">
            <a:extLst>
              <a:ext uri="{FF2B5EF4-FFF2-40B4-BE49-F238E27FC236}">
                <a16:creationId xmlns:a16="http://schemas.microsoft.com/office/drawing/2014/main" id="{0ABBA6C3-84B8-4196-8072-D23E16EE7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0" y="360363"/>
            <a:ext cx="92868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7">
            <a:extLst>
              <a:ext uri="{FF2B5EF4-FFF2-40B4-BE49-F238E27FC236}">
                <a16:creationId xmlns:a16="http://schemas.microsoft.com/office/drawing/2014/main" id="{8318E4BD-2B99-4387-9FDD-36CB58F40825}"/>
              </a:ext>
            </a:extLst>
          </p:cNvPr>
          <p:cNvSpPr>
            <a:spLocks noChangeArrowheads="1"/>
          </p:cNvSpPr>
          <p:nvPr/>
        </p:nvSpPr>
        <p:spPr bwMode="auto">
          <a:xfrm>
            <a:off x="190500" y="179388"/>
            <a:ext cx="6478588" cy="144462"/>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de-DE" altLang="de-DE"/>
          </a:p>
        </p:txBody>
      </p:sp>
      <p:sp>
        <p:nvSpPr>
          <p:cNvPr id="5128" name="Line 8">
            <a:extLst>
              <a:ext uri="{FF2B5EF4-FFF2-40B4-BE49-F238E27FC236}">
                <a16:creationId xmlns:a16="http://schemas.microsoft.com/office/drawing/2014/main" id="{5F219DD0-567D-4866-8D54-B32F185E4A5A}"/>
              </a:ext>
            </a:extLst>
          </p:cNvPr>
          <p:cNvSpPr>
            <a:spLocks noChangeShapeType="1"/>
          </p:cNvSpPr>
          <p:nvPr/>
        </p:nvSpPr>
        <p:spPr bwMode="auto">
          <a:xfrm>
            <a:off x="190500" y="360363"/>
            <a:ext cx="6478588"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29" name="Line 9">
            <a:extLst>
              <a:ext uri="{FF2B5EF4-FFF2-40B4-BE49-F238E27FC236}">
                <a16:creationId xmlns:a16="http://schemas.microsoft.com/office/drawing/2014/main" id="{9C3DF0D8-8A9F-4387-97DE-061657332A58}"/>
              </a:ext>
            </a:extLst>
          </p:cNvPr>
          <p:cNvSpPr>
            <a:spLocks noChangeShapeType="1"/>
          </p:cNvSpPr>
          <p:nvPr/>
        </p:nvSpPr>
        <p:spPr bwMode="auto">
          <a:xfrm>
            <a:off x="190500" y="8496300"/>
            <a:ext cx="6478588" cy="0"/>
          </a:xfrm>
          <a:prstGeom prst="line">
            <a:avLst/>
          </a:prstGeom>
          <a:noFill/>
          <a:ln w="762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30" name="Line 10">
            <a:extLst>
              <a:ext uri="{FF2B5EF4-FFF2-40B4-BE49-F238E27FC236}">
                <a16:creationId xmlns:a16="http://schemas.microsoft.com/office/drawing/2014/main" id="{76A5B93B-FB7E-4B63-90D7-9F39135A08F7}"/>
              </a:ext>
            </a:extLst>
          </p:cNvPr>
          <p:cNvSpPr>
            <a:spLocks noChangeShapeType="1"/>
          </p:cNvSpPr>
          <p:nvPr/>
        </p:nvSpPr>
        <p:spPr bwMode="auto">
          <a:xfrm>
            <a:off x="188913" y="777875"/>
            <a:ext cx="6478587" cy="0"/>
          </a:xfrm>
          <a:prstGeom prst="line">
            <a:avLst/>
          </a:prstGeom>
          <a:noFill/>
          <a:ln w="762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3" descr="tud_logo">
            <a:extLst>
              <a:ext uri="{FF2B5EF4-FFF2-40B4-BE49-F238E27FC236}">
                <a16:creationId xmlns:a16="http://schemas.microsoft.com/office/drawing/2014/main" id="{EE49527F-9A3D-418F-A6E8-430945C63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360363"/>
            <a:ext cx="9350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a:extLst>
              <a:ext uri="{FF2B5EF4-FFF2-40B4-BE49-F238E27FC236}">
                <a16:creationId xmlns:a16="http://schemas.microsoft.com/office/drawing/2014/main" id="{7393D1AF-D817-45C2-9B3C-0625C55B2934}"/>
              </a:ext>
            </a:extLst>
          </p:cNvPr>
          <p:cNvSpPr>
            <a:spLocks noGrp="1" noChangeArrowheads="1"/>
          </p:cNvSpPr>
          <p:nvPr>
            <p:ph type="dt" idx="1"/>
          </p:nvPr>
        </p:nvSpPr>
        <p:spPr bwMode="auto">
          <a:xfrm>
            <a:off x="188913" y="8685213"/>
            <a:ext cx="161925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ts val="1300"/>
              </a:lnSpc>
              <a:defRPr sz="1000">
                <a:latin typeface="Stafford" pitchFamily="2" charset="0"/>
                <a:cs typeface="+mn-cs"/>
              </a:defRPr>
            </a:lvl1pPr>
          </a:lstStyle>
          <a:p>
            <a:pPr>
              <a:defRPr/>
            </a:pPr>
            <a:fld id="{1023173F-C118-4F8C-9B40-F279312A66F6}" type="datetime4">
              <a:rPr lang="de-DE"/>
              <a:pPr>
                <a:defRPr/>
              </a:pPr>
              <a:t>17. Februar 2022</a:t>
            </a:fld>
            <a:endParaRPr lang="de-DE"/>
          </a:p>
        </p:txBody>
      </p:sp>
      <p:sp>
        <p:nvSpPr>
          <p:cNvPr id="4100" name="Rectangle 4">
            <a:extLst>
              <a:ext uri="{FF2B5EF4-FFF2-40B4-BE49-F238E27FC236}">
                <a16:creationId xmlns:a16="http://schemas.microsoft.com/office/drawing/2014/main" id="{40987C86-8A4F-491A-8A78-AC12F80D38DB}"/>
              </a:ext>
            </a:extLst>
          </p:cNvPr>
          <p:cNvSpPr>
            <a:spLocks noGrp="1" noRot="1" noChangeAspect="1" noChangeArrowheads="1" noTextEdit="1"/>
          </p:cNvSpPr>
          <p:nvPr>
            <p:ph type="sldImg" idx="2"/>
          </p:nvPr>
        </p:nvSpPr>
        <p:spPr bwMode="auto">
          <a:xfrm>
            <a:off x="688975" y="923925"/>
            <a:ext cx="5461000" cy="3071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EBE0D8E2-A2E7-4ABE-AC6C-5DAD14C7C1D6}"/>
              </a:ext>
            </a:extLst>
          </p:cNvPr>
          <p:cNvSpPr>
            <a:spLocks noGrp="1" noChangeArrowheads="1"/>
          </p:cNvSpPr>
          <p:nvPr>
            <p:ph type="body" sz="quarter" idx="3"/>
          </p:nvPr>
        </p:nvSpPr>
        <p:spPr bwMode="auto">
          <a:xfrm>
            <a:off x="190500" y="4284663"/>
            <a:ext cx="6477000" cy="4283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a:extLst>
              <a:ext uri="{FF2B5EF4-FFF2-40B4-BE49-F238E27FC236}">
                <a16:creationId xmlns:a16="http://schemas.microsoft.com/office/drawing/2014/main" id="{21134D48-E020-4AC7-9B3B-FE60659CA92F}"/>
              </a:ext>
            </a:extLst>
          </p:cNvPr>
          <p:cNvSpPr>
            <a:spLocks noGrp="1" noChangeArrowheads="1"/>
          </p:cNvSpPr>
          <p:nvPr>
            <p:ph type="ftr" sz="quarter" idx="4"/>
          </p:nvPr>
        </p:nvSpPr>
        <p:spPr bwMode="auto">
          <a:xfrm>
            <a:off x="1808163" y="8685213"/>
            <a:ext cx="4105275"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ts val="1300"/>
              </a:lnSpc>
              <a:defRPr sz="1000">
                <a:latin typeface="Stafford" pitchFamily="2" charset="0"/>
                <a:cs typeface="+mn-cs"/>
              </a:defRPr>
            </a:lvl1pPr>
          </a:lstStyle>
          <a:p>
            <a:pPr>
              <a:defRPr/>
            </a:pPr>
            <a:r>
              <a:rPr lang="de-DE"/>
              <a:t>|  </a:t>
            </a:r>
          </a:p>
        </p:txBody>
      </p:sp>
      <p:sp>
        <p:nvSpPr>
          <p:cNvPr id="3079" name="Rectangle 7">
            <a:extLst>
              <a:ext uri="{FF2B5EF4-FFF2-40B4-BE49-F238E27FC236}">
                <a16:creationId xmlns:a16="http://schemas.microsoft.com/office/drawing/2014/main" id="{E45A47C0-6E9A-467F-B1A3-155CDC671639}"/>
              </a:ext>
            </a:extLst>
          </p:cNvPr>
          <p:cNvSpPr>
            <a:spLocks noGrp="1" noChangeArrowheads="1"/>
          </p:cNvSpPr>
          <p:nvPr>
            <p:ph type="sldNum" sz="quarter" idx="5"/>
          </p:nvPr>
        </p:nvSpPr>
        <p:spPr bwMode="auto">
          <a:xfrm>
            <a:off x="5913438" y="8685213"/>
            <a:ext cx="942975"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ts val="1300"/>
              </a:lnSpc>
              <a:defRPr sz="1000">
                <a:latin typeface="Stafford" panose="00000400000000000000" pitchFamily="2" charset="0"/>
              </a:defRPr>
            </a:lvl1pPr>
          </a:lstStyle>
          <a:p>
            <a:r>
              <a:rPr lang="de-DE" altLang="de-DE"/>
              <a:t>|  </a:t>
            </a:r>
            <a:fld id="{71DC5FC8-42D1-4D9D-802E-80337AAD8ECB}" type="slidenum">
              <a:rPr lang="de-DE" altLang="de-DE"/>
              <a:pPr/>
              <a:t>‹Nr.›</a:t>
            </a:fld>
            <a:endParaRPr lang="de-DE" altLang="de-DE"/>
          </a:p>
        </p:txBody>
      </p:sp>
      <p:sp>
        <p:nvSpPr>
          <p:cNvPr id="4104" name="Rectangle 8">
            <a:extLst>
              <a:ext uri="{FF2B5EF4-FFF2-40B4-BE49-F238E27FC236}">
                <a16:creationId xmlns:a16="http://schemas.microsoft.com/office/drawing/2014/main" id="{1A999016-24E1-4D1E-AF35-C960846D9C83}"/>
              </a:ext>
            </a:extLst>
          </p:cNvPr>
          <p:cNvSpPr>
            <a:spLocks noChangeArrowheads="1"/>
          </p:cNvSpPr>
          <p:nvPr/>
        </p:nvSpPr>
        <p:spPr bwMode="auto">
          <a:xfrm>
            <a:off x="190500" y="387350"/>
            <a:ext cx="5403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ts val="1300"/>
              </a:lnSpc>
              <a:defRPr/>
            </a:pPr>
            <a:endParaRPr lang="de-DE" altLang="de-DE" sz="1000" b="1">
              <a:latin typeface="Stafford" pitchFamily="2" charset="0"/>
            </a:endParaRPr>
          </a:p>
        </p:txBody>
      </p:sp>
      <p:sp>
        <p:nvSpPr>
          <p:cNvPr id="4105" name="Rectangle 9">
            <a:extLst>
              <a:ext uri="{FF2B5EF4-FFF2-40B4-BE49-F238E27FC236}">
                <a16:creationId xmlns:a16="http://schemas.microsoft.com/office/drawing/2014/main" id="{14B8EBAA-5858-4A29-BCE1-517608C5DF43}"/>
              </a:ext>
            </a:extLst>
          </p:cNvPr>
          <p:cNvSpPr>
            <a:spLocks noChangeArrowheads="1"/>
          </p:cNvSpPr>
          <p:nvPr/>
        </p:nvSpPr>
        <p:spPr bwMode="auto">
          <a:xfrm>
            <a:off x="190500" y="179388"/>
            <a:ext cx="6478588" cy="144462"/>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de-DE" altLang="de-DE"/>
          </a:p>
        </p:txBody>
      </p:sp>
      <p:sp>
        <p:nvSpPr>
          <p:cNvPr id="4106" name="Line 10">
            <a:extLst>
              <a:ext uri="{FF2B5EF4-FFF2-40B4-BE49-F238E27FC236}">
                <a16:creationId xmlns:a16="http://schemas.microsoft.com/office/drawing/2014/main" id="{AEFFD7EF-4BB0-4826-A901-D8EF6108CAEA}"/>
              </a:ext>
            </a:extLst>
          </p:cNvPr>
          <p:cNvSpPr>
            <a:spLocks noChangeShapeType="1"/>
          </p:cNvSpPr>
          <p:nvPr/>
        </p:nvSpPr>
        <p:spPr bwMode="auto">
          <a:xfrm>
            <a:off x="190500" y="360363"/>
            <a:ext cx="6478588"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107" name="Line 11">
            <a:extLst>
              <a:ext uri="{FF2B5EF4-FFF2-40B4-BE49-F238E27FC236}">
                <a16:creationId xmlns:a16="http://schemas.microsoft.com/office/drawing/2014/main" id="{36C5DE30-5A48-4FD8-AE13-883E5E5598B7}"/>
              </a:ext>
            </a:extLst>
          </p:cNvPr>
          <p:cNvSpPr>
            <a:spLocks noChangeShapeType="1"/>
          </p:cNvSpPr>
          <p:nvPr/>
        </p:nvSpPr>
        <p:spPr bwMode="auto">
          <a:xfrm>
            <a:off x="190500" y="781050"/>
            <a:ext cx="6478588" cy="0"/>
          </a:xfrm>
          <a:prstGeom prst="line">
            <a:avLst/>
          </a:prstGeom>
          <a:noFill/>
          <a:ln w="762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108" name="Line 12">
            <a:extLst>
              <a:ext uri="{FF2B5EF4-FFF2-40B4-BE49-F238E27FC236}">
                <a16:creationId xmlns:a16="http://schemas.microsoft.com/office/drawing/2014/main" id="{8B61DB43-F2DA-4842-905B-ACB451358001}"/>
              </a:ext>
            </a:extLst>
          </p:cNvPr>
          <p:cNvSpPr>
            <a:spLocks noChangeShapeType="1"/>
          </p:cNvSpPr>
          <p:nvPr/>
        </p:nvSpPr>
        <p:spPr bwMode="auto">
          <a:xfrm>
            <a:off x="190500" y="8685213"/>
            <a:ext cx="6478588" cy="0"/>
          </a:xfrm>
          <a:prstGeom prst="line">
            <a:avLst/>
          </a:prstGeom>
          <a:noFill/>
          <a:ln w="762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109" name="Line 14">
            <a:extLst>
              <a:ext uri="{FF2B5EF4-FFF2-40B4-BE49-F238E27FC236}">
                <a16:creationId xmlns:a16="http://schemas.microsoft.com/office/drawing/2014/main" id="{B7470D18-A276-4784-92E7-B5B25F16A85C}"/>
              </a:ext>
            </a:extLst>
          </p:cNvPr>
          <p:cNvSpPr>
            <a:spLocks noChangeShapeType="1"/>
          </p:cNvSpPr>
          <p:nvPr/>
        </p:nvSpPr>
        <p:spPr bwMode="auto">
          <a:xfrm>
            <a:off x="188913" y="4103688"/>
            <a:ext cx="6478587" cy="0"/>
          </a:xfrm>
          <a:prstGeom prst="line">
            <a:avLst/>
          </a:prstGeom>
          <a:noFill/>
          <a:ln w="7620">
            <a:solidFill>
              <a:schemeClr val="tx1"/>
            </a:solidFill>
            <a:round/>
            <a:headEnd/>
            <a:tailEnd/>
          </a:ln>
          <a:extLst>
            <a:ext uri="{909E8E84-426E-40DD-AFC4-6F175D3DCCD1}">
              <a14:hiddenFill xmlns:a14="http://schemas.microsoft.com/office/drawing/2010/main">
                <a:noFill/>
              </a14:hiddenFill>
            </a:ext>
          </a:extLst>
        </p:spPr>
        <p:txBody>
          <a:bodyPr/>
          <a:lstStyle/>
          <a:p>
            <a:endParaRPr lang="de-DE"/>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10000"/>
      </a:spcBef>
      <a:spcAft>
        <a:spcPct val="0"/>
      </a:spcAft>
      <a:defRPr sz="1200" kern="1200">
        <a:solidFill>
          <a:schemeClr val="tx1"/>
        </a:solidFill>
        <a:latin typeface="Bitstream Charter" pitchFamily="2" charset="0"/>
        <a:ea typeface="+mn-ea"/>
        <a:cs typeface="+mn-cs"/>
      </a:defRPr>
    </a:lvl1pPr>
    <a:lvl2pPr marL="457200" algn="l" rtl="0" eaLnBrk="0" fontAlgn="base" hangingPunct="0">
      <a:spcBef>
        <a:spcPct val="10000"/>
      </a:spcBef>
      <a:spcAft>
        <a:spcPct val="0"/>
      </a:spcAft>
      <a:defRPr sz="1200" kern="1200">
        <a:solidFill>
          <a:schemeClr val="tx1"/>
        </a:solidFill>
        <a:latin typeface="Bitstream Charter" pitchFamily="2" charset="0"/>
        <a:ea typeface="+mn-ea"/>
        <a:cs typeface="+mn-cs"/>
      </a:defRPr>
    </a:lvl2pPr>
    <a:lvl3pPr marL="914400" algn="l" rtl="0" eaLnBrk="0" fontAlgn="base" hangingPunct="0">
      <a:spcBef>
        <a:spcPct val="10000"/>
      </a:spcBef>
      <a:spcAft>
        <a:spcPct val="0"/>
      </a:spcAft>
      <a:defRPr sz="1200" kern="1200">
        <a:solidFill>
          <a:schemeClr val="tx1"/>
        </a:solidFill>
        <a:latin typeface="Bitstream Charter" pitchFamily="2" charset="0"/>
        <a:ea typeface="+mn-ea"/>
        <a:cs typeface="+mn-cs"/>
      </a:defRPr>
    </a:lvl3pPr>
    <a:lvl4pPr marL="1371600" algn="l" rtl="0" eaLnBrk="0" fontAlgn="base" hangingPunct="0">
      <a:spcBef>
        <a:spcPct val="10000"/>
      </a:spcBef>
      <a:spcAft>
        <a:spcPct val="0"/>
      </a:spcAft>
      <a:defRPr sz="1200" kern="1200">
        <a:solidFill>
          <a:schemeClr val="tx1"/>
        </a:solidFill>
        <a:latin typeface="Bitstream Charter" pitchFamily="2" charset="0"/>
        <a:ea typeface="+mn-ea"/>
        <a:cs typeface="+mn-cs"/>
      </a:defRPr>
    </a:lvl4pPr>
    <a:lvl5pPr marL="1828800" algn="l" rtl="0" eaLnBrk="0" fontAlgn="base" hangingPunct="0">
      <a:spcBef>
        <a:spcPct val="10000"/>
      </a:spcBef>
      <a:spcAft>
        <a:spcPct val="0"/>
      </a:spcAft>
      <a:defRPr sz="1200" kern="1200">
        <a:solidFill>
          <a:schemeClr val="tx1"/>
        </a:solidFill>
        <a:latin typeface="Bitstream Charte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a:t>
            </a:fld>
            <a:endParaRPr lang="de-DE" altLang="de-DE"/>
          </a:p>
        </p:txBody>
      </p:sp>
    </p:spTree>
    <p:extLst>
      <p:ext uri="{BB962C8B-B14F-4D97-AF65-F5344CB8AC3E}">
        <p14:creationId xmlns:p14="http://schemas.microsoft.com/office/powerpoint/2010/main" val="53520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FABIAN</a:t>
            </a:r>
          </a:p>
          <a:p>
            <a:endParaRPr lang="de-DE" dirty="0"/>
          </a:p>
          <a:p>
            <a:r>
              <a:rPr lang="de-DE" dirty="0"/>
              <a:t>„BLDC Annahme“</a:t>
            </a:r>
          </a:p>
          <a:p>
            <a:endParaRPr lang="de-DE" dirty="0"/>
          </a:p>
          <a:p>
            <a:pPr marL="171450" indent="-171450">
              <a:buFont typeface="Arial" panose="020B0604020202020204" pitchFamily="34" charset="0"/>
              <a:buChar char="•"/>
            </a:pPr>
            <a:r>
              <a:rPr lang="de-DE" dirty="0"/>
              <a:t>Proportionaler Zusammenhang</a:t>
            </a:r>
          </a:p>
          <a:p>
            <a:pPr marL="171450" indent="-171450">
              <a:buFont typeface="Arial" panose="020B0604020202020204" pitchFamily="34" charset="0"/>
              <a:buChar char="•"/>
            </a:pPr>
            <a:r>
              <a:rPr lang="de-DE" dirty="0"/>
              <a:t>Drehmomentkonstante</a:t>
            </a:r>
          </a:p>
          <a:p>
            <a:pPr marL="171450" indent="-171450">
              <a:buFont typeface="Arial" panose="020B0604020202020204" pitchFamily="34" charset="0"/>
              <a:buChar char="•"/>
            </a:pPr>
            <a:r>
              <a:rPr lang="de-DE" dirty="0"/>
              <a:t>Ankerstrom entspricht Phasenstrom/AC-Strom</a:t>
            </a:r>
          </a:p>
          <a:p>
            <a:pPr marL="171450" indent="-171450">
              <a:buFont typeface="Arial" panose="020B0604020202020204" pitchFamily="34" charset="0"/>
              <a:buChar char="•"/>
            </a:pPr>
            <a:r>
              <a:rPr lang="de-DE" dirty="0"/>
              <a:t>Auch DC Strom wird untersucht</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10</a:t>
            </a:fld>
            <a:endParaRPr lang="de-DE" altLang="de-DE"/>
          </a:p>
        </p:txBody>
      </p:sp>
    </p:spTree>
    <p:extLst>
      <p:ext uri="{BB962C8B-B14F-4D97-AF65-F5344CB8AC3E}">
        <p14:creationId xmlns:p14="http://schemas.microsoft.com/office/powerpoint/2010/main" val="52951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FABIAN</a:t>
            </a:r>
          </a:p>
          <a:p>
            <a:endParaRPr lang="de-DE" dirty="0"/>
          </a:p>
          <a:p>
            <a:r>
              <a:rPr lang="de-DE" dirty="0"/>
              <a:t>Messshunt in jeder Phase</a:t>
            </a:r>
          </a:p>
          <a:p>
            <a:r>
              <a:rPr lang="de-DE" dirty="0"/>
              <a:t>-&gt;Hier eine Phase bei 100%</a:t>
            </a:r>
          </a:p>
          <a:p>
            <a:r>
              <a:rPr lang="de-DE" dirty="0"/>
              <a:t>Ungefähr blockförmiger Verlauf</a:t>
            </a:r>
          </a:p>
          <a:p>
            <a:r>
              <a:rPr lang="de-DE" dirty="0"/>
              <a:t>-&gt; Einige Stromspitzen bei Schaltvorgängen</a:t>
            </a:r>
          </a:p>
          <a:p>
            <a:r>
              <a:rPr lang="de-DE" dirty="0"/>
              <a:t>10% Gas</a:t>
            </a:r>
          </a:p>
          <a:p>
            <a:r>
              <a:rPr lang="de-DE" dirty="0"/>
              <a:t>-&gt; Mehr Schaltvorgänge mehr Stromspitzen</a:t>
            </a:r>
          </a:p>
          <a:p>
            <a:endParaRPr lang="de-DE" dirty="0"/>
          </a:p>
          <a:p>
            <a:r>
              <a:rPr lang="de-DE" dirty="0"/>
              <a:t>AC Strom zu Drehzahl linear</a:t>
            </a:r>
          </a:p>
          <a:p>
            <a:r>
              <a:rPr lang="de-DE" dirty="0"/>
              <a:t>20 Messungen mit </a:t>
            </a:r>
            <a:r>
              <a:rPr lang="de-DE" dirty="0" err="1"/>
              <a:t>Osci</a:t>
            </a:r>
            <a:r>
              <a:rPr lang="de-DE" dirty="0"/>
              <a:t> mit jeweils mehreren Perioden für versch. Befehlsstellungen</a:t>
            </a:r>
          </a:p>
          <a:p>
            <a:r>
              <a:rPr lang="de-DE" dirty="0"/>
              <a:t>Große Streuung, viele Ausreißer</a:t>
            </a:r>
          </a:p>
          <a:p>
            <a:r>
              <a:rPr lang="de-DE" dirty="0"/>
              <a:t>Mittel…. An Regressionsgrade .&gt; Viele Messungen gewisse Robustheit</a:t>
            </a: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11</a:t>
            </a:fld>
            <a:endParaRPr lang="de-DE" altLang="de-DE"/>
          </a:p>
        </p:txBody>
      </p:sp>
    </p:spTree>
    <p:extLst>
      <p:ext uri="{BB962C8B-B14F-4D97-AF65-F5344CB8AC3E}">
        <p14:creationId xmlns:p14="http://schemas.microsoft.com/office/powerpoint/2010/main" val="323407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FABIAN</a:t>
            </a:r>
          </a:p>
          <a:p>
            <a:endParaRPr lang="de-DE" dirty="0"/>
          </a:p>
          <a:p>
            <a:r>
              <a:rPr lang="de-DE" dirty="0"/>
              <a:t>Verarbeitung der einzelnen </a:t>
            </a:r>
            <a:r>
              <a:rPr lang="de-DE" dirty="0" err="1"/>
              <a:t>Oszi</a:t>
            </a:r>
            <a:r>
              <a:rPr lang="de-DE" dirty="0"/>
              <a:t>.-Screenshots</a:t>
            </a:r>
          </a:p>
          <a:p>
            <a:r>
              <a:rPr lang="de-DE" dirty="0"/>
              <a:t>Periodenerkennung -&gt; Glätten -&gt; Nulldurchgang suchen</a:t>
            </a:r>
          </a:p>
          <a:p>
            <a:r>
              <a:rPr lang="de-DE" dirty="0"/>
              <a:t>Aufteilung in pos. und neg. Teil</a:t>
            </a:r>
          </a:p>
          <a:p>
            <a:r>
              <a:rPr lang="de-DE" dirty="0"/>
              <a:t>Wie fließt Strom? Als pos. Strom durch eine Phase und neg. </a:t>
            </a:r>
          </a:p>
          <a:p>
            <a:r>
              <a:rPr lang="de-DE" dirty="0"/>
              <a:t>-&gt; Da nur 1 Phase aufgenommen wird</a:t>
            </a:r>
          </a:p>
          <a:p>
            <a:r>
              <a:rPr lang="de-DE" dirty="0"/>
              <a:t>-&gt; neg. Teil mit -1</a:t>
            </a:r>
          </a:p>
          <a:p>
            <a:r>
              <a:rPr lang="de-DE" dirty="0"/>
              <a:t>Mittelwert mal 3/2</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12</a:t>
            </a:fld>
            <a:endParaRPr lang="de-DE" altLang="de-DE"/>
          </a:p>
        </p:txBody>
      </p:sp>
    </p:spTree>
    <p:extLst>
      <p:ext uri="{BB962C8B-B14F-4D97-AF65-F5344CB8AC3E}">
        <p14:creationId xmlns:p14="http://schemas.microsoft.com/office/powerpoint/2010/main" val="189804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IBRAHIM </a:t>
            </a:r>
          </a:p>
          <a:p>
            <a:r>
              <a:rPr lang="de-DE" dirty="0"/>
              <a:t>Einleitung der Folie: Wir haben nach Möglichkeit gesucht, die Drehzahl elektr. zu bestimmen</a:t>
            </a:r>
          </a:p>
          <a:p>
            <a:r>
              <a:rPr lang="de-DE" dirty="0"/>
              <a:t>------------------------------------------------------------------------</a:t>
            </a:r>
          </a:p>
          <a:p>
            <a:r>
              <a:rPr lang="de-DE" dirty="0"/>
              <a:t>- Die Phase zu Phase Spannung. ist direkt abhängig mit der elektr. Umdrehung des Motors</a:t>
            </a:r>
          </a:p>
          <a:p>
            <a:r>
              <a:rPr lang="de-DE" dirty="0"/>
              <a:t>- Rechts nochmal dargestellt der geglättet Sinus förmige Verlauf der Phase zu Phase Spannung.</a:t>
            </a:r>
          </a:p>
          <a:p>
            <a:r>
              <a:rPr lang="de-DE" dirty="0"/>
              <a:t>- Mithilfe der Nulldurchgänge wird die Periode erfasst die Rückschluss auf die Drehzahl führen kann</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13</a:t>
            </a:fld>
            <a:endParaRPr lang="de-DE" altLang="de-DE"/>
          </a:p>
        </p:txBody>
      </p:sp>
    </p:spTree>
    <p:extLst>
      <p:ext uri="{BB962C8B-B14F-4D97-AF65-F5344CB8AC3E}">
        <p14:creationId xmlns:p14="http://schemas.microsoft.com/office/powerpoint/2010/main" val="112682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 der Folie: Im folgenden ist hier die realisierte Messkette schematisch dargestellt</a:t>
            </a:r>
          </a:p>
          <a:p>
            <a:r>
              <a:rPr lang="de-DE" dirty="0"/>
              <a:t>---------------------------------</a:t>
            </a:r>
          </a:p>
          <a:p>
            <a:r>
              <a:rPr lang="de-DE" dirty="0"/>
              <a:t>1) Werden 2 Phasenabgriffe U,V (referenziert auf 6v) über einen </a:t>
            </a:r>
            <a:r>
              <a:rPr lang="de-DE" dirty="0" err="1"/>
              <a:t>Spgs.Teiler</a:t>
            </a:r>
            <a:r>
              <a:rPr lang="de-DE" dirty="0"/>
              <a:t> heruntergesetzt</a:t>
            </a:r>
          </a:p>
          <a:p>
            <a:r>
              <a:rPr lang="de-DE" dirty="0"/>
              <a:t>2) Mithilfe des </a:t>
            </a:r>
            <a:r>
              <a:rPr lang="de-DE" dirty="0" err="1"/>
              <a:t>Instr.Verstärkers</a:t>
            </a:r>
            <a:r>
              <a:rPr lang="de-DE" dirty="0"/>
              <a:t> wird die Phase zu Phase </a:t>
            </a:r>
            <a:r>
              <a:rPr lang="de-DE" dirty="0" err="1"/>
              <a:t>Spg</a:t>
            </a:r>
            <a:r>
              <a:rPr lang="de-DE" dirty="0"/>
              <a:t>. gebildet, indem die Differenz der </a:t>
            </a:r>
          </a:p>
          <a:p>
            <a:r>
              <a:rPr lang="de-DE" dirty="0"/>
              <a:t>anliegenden Spannungen erzeugt wird</a:t>
            </a:r>
          </a:p>
          <a:p>
            <a:r>
              <a:rPr lang="de-DE" dirty="0"/>
              <a:t>3) Anschließend wird ein Tiefpassfilter eingesetzt um die ungewollten </a:t>
            </a:r>
            <a:r>
              <a:rPr lang="de-DE" dirty="0" err="1"/>
              <a:t>hochfreq</a:t>
            </a:r>
            <a:r>
              <a:rPr lang="de-DE" dirty="0"/>
              <a:t>. PWM Eingriffe/Signalanteile</a:t>
            </a:r>
          </a:p>
          <a:p>
            <a:r>
              <a:rPr lang="de-DE" dirty="0"/>
              <a:t>zu entfernen, man erhält reinen Sinus</a:t>
            </a:r>
          </a:p>
          <a:p>
            <a:r>
              <a:rPr lang="de-DE" dirty="0"/>
              <a:t>4)Schmitt Trigger wird eingesetzt um das Signal zu </a:t>
            </a:r>
            <a:r>
              <a:rPr lang="de-DE" dirty="0" err="1"/>
              <a:t>binariseren</a:t>
            </a:r>
            <a:r>
              <a:rPr lang="de-DE" dirty="0"/>
              <a:t>, gleichzeitig Nutzung der Hysterese um robustere</a:t>
            </a:r>
          </a:p>
          <a:p>
            <a:r>
              <a:rPr lang="de-DE" dirty="0"/>
              <a:t>Nulldurchgange zu erfassen. </a:t>
            </a:r>
            <a:r>
              <a:rPr lang="de-DE" dirty="0" err="1"/>
              <a:t>Ensteht</a:t>
            </a:r>
            <a:r>
              <a:rPr lang="de-DE" dirty="0"/>
              <a:t> Positives Signal in Relation zu Ground. Diese Signal anschließbar am</a:t>
            </a:r>
          </a:p>
          <a:p>
            <a:r>
              <a:rPr lang="de-DE" dirty="0"/>
              <a:t>Mikrocontroller um somit auf die Drehzahl zurück zu schließen</a:t>
            </a: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14</a:t>
            </a:fld>
            <a:endParaRPr lang="de-DE" altLang="de-DE"/>
          </a:p>
        </p:txBody>
      </p:sp>
    </p:spTree>
    <p:extLst>
      <p:ext uri="{BB962C8B-B14F-4D97-AF65-F5344CB8AC3E}">
        <p14:creationId xmlns:p14="http://schemas.microsoft.com/office/powerpoint/2010/main" val="196521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18</a:t>
            </a:fld>
            <a:endParaRPr lang="de-DE" altLang="de-DE"/>
          </a:p>
        </p:txBody>
      </p:sp>
    </p:spTree>
    <p:extLst>
      <p:ext uri="{BB962C8B-B14F-4D97-AF65-F5344CB8AC3E}">
        <p14:creationId xmlns:p14="http://schemas.microsoft.com/office/powerpoint/2010/main" val="52269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DC:</a:t>
            </a:r>
          </a:p>
          <a:p>
            <a:r>
              <a:rPr lang="de-DE" dirty="0"/>
              <a:t>33 DG Werte</a:t>
            </a:r>
          </a:p>
          <a:p>
            <a:r>
              <a:rPr lang="de-DE" dirty="0"/>
              <a:t>Geringe Streuung, einige Ausreißer</a:t>
            </a:r>
          </a:p>
          <a:p>
            <a:r>
              <a:rPr lang="de-DE" dirty="0"/>
              <a:t>Mittelwerte und Mediane sehr nah an Regressionsgerade</a:t>
            </a:r>
          </a:p>
          <a:p>
            <a:r>
              <a:rPr lang="de-DE" dirty="0"/>
              <a:t>Daten sehen deutlicher aus als bei AC</a:t>
            </a:r>
          </a:p>
          <a:p>
            <a:endParaRPr lang="de-DE" dirty="0"/>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19</a:t>
            </a:fld>
            <a:endParaRPr lang="de-DE" altLang="de-DE"/>
          </a:p>
        </p:txBody>
      </p:sp>
    </p:spTree>
    <p:extLst>
      <p:ext uri="{BB962C8B-B14F-4D97-AF65-F5344CB8AC3E}">
        <p14:creationId xmlns:p14="http://schemas.microsoft.com/office/powerpoint/2010/main" val="2487651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0,035</a:t>
            </a:r>
          </a:p>
          <a:p>
            <a:r>
              <a:rPr lang="de-DE" dirty="0"/>
              <a:t>0,043</a:t>
            </a:r>
          </a:p>
          <a:p>
            <a:endParaRPr lang="de-DE" dirty="0"/>
          </a:p>
          <a:p>
            <a:r>
              <a:rPr lang="de-DE" dirty="0"/>
              <a:t>Mittelwerte von AC und DC gestrichelt und Regressionsgerade</a:t>
            </a:r>
          </a:p>
          <a:p>
            <a:r>
              <a:rPr lang="de-DE" dirty="0"/>
              <a:t>Bei beiden scheinen Strom und Drehmoment linear zusammenzuhängen</a:t>
            </a:r>
          </a:p>
          <a:p>
            <a:endParaRPr lang="de-DE" dirty="0"/>
          </a:p>
          <a:p>
            <a:r>
              <a:rPr lang="de-DE" dirty="0"/>
              <a:t>Gleicher Proportionalitätsfaktor</a:t>
            </a:r>
          </a:p>
          <a:p>
            <a:r>
              <a:rPr lang="de-DE" dirty="0"/>
              <a:t>Ungenauigkeiten in manchen Parameters</a:t>
            </a:r>
          </a:p>
          <a:p>
            <a:r>
              <a:rPr lang="de-DE" dirty="0"/>
              <a:t>Konstante Differenz zwischen beiden -&gt; Ursachen muss noch untersucht werden</a:t>
            </a:r>
          </a:p>
          <a:p>
            <a:endParaRPr lang="de-DE" dirty="0"/>
          </a:p>
          <a:p>
            <a:endParaRPr lang="de-DE" dirty="0"/>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20</a:t>
            </a:fld>
            <a:endParaRPr lang="de-DE" altLang="de-DE"/>
          </a:p>
        </p:txBody>
      </p:sp>
    </p:spTree>
    <p:extLst>
      <p:ext uri="{BB962C8B-B14F-4D97-AF65-F5344CB8AC3E}">
        <p14:creationId xmlns:p14="http://schemas.microsoft.com/office/powerpoint/2010/main" val="213496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IBRAHIM</a:t>
            </a:r>
          </a:p>
          <a:p>
            <a:endParaRPr lang="de-DE" dirty="0"/>
          </a:p>
          <a:p>
            <a:r>
              <a:rPr lang="de-DE" dirty="0"/>
              <a:t>Rot Sinus sollte eig. Trapez</a:t>
            </a:r>
          </a:p>
          <a:p>
            <a:endParaRPr lang="de-DE" dirty="0"/>
          </a:p>
          <a:p>
            <a:r>
              <a:rPr lang="de-DE" dirty="0"/>
              <a:t>förmig -&gt; BLAC Motor</a:t>
            </a:r>
          </a:p>
          <a:p>
            <a:endParaRPr lang="de-DE" dirty="0"/>
          </a:p>
          <a:p>
            <a:r>
              <a:rPr lang="de-DE" dirty="0"/>
              <a:t>Validierung elektr. Drehzahl</a:t>
            </a:r>
          </a:p>
          <a:p>
            <a:endParaRPr lang="de-DE" dirty="0"/>
          </a:p>
          <a:p>
            <a:r>
              <a:rPr lang="de-DE" dirty="0"/>
              <a:t>Einleitung der Folie: Nach der Realisierung der vorgestellten Messkette sind hier die relevanten Signale</a:t>
            </a:r>
          </a:p>
          <a:p>
            <a:r>
              <a:rPr lang="de-DE" dirty="0"/>
              <a:t>verdeutlicht</a:t>
            </a:r>
          </a:p>
          <a:p>
            <a:r>
              <a:rPr lang="de-DE" dirty="0"/>
              <a:t>----------------------------</a:t>
            </a:r>
          </a:p>
          <a:p>
            <a:r>
              <a:rPr lang="de-DE" dirty="0"/>
              <a:t>- Links: ungefilterte Phase zu Phase </a:t>
            </a:r>
            <a:r>
              <a:rPr lang="de-DE" dirty="0" err="1"/>
              <a:t>Spg</a:t>
            </a:r>
            <a:r>
              <a:rPr lang="de-DE" dirty="0"/>
              <a:t>. erkennbar, dabei ist blau gestrichelt überlagerte PWM Eingriffe,</a:t>
            </a:r>
          </a:p>
          <a:p>
            <a:r>
              <a:rPr lang="de-DE" dirty="0"/>
              <a:t>rot gestrichelt der Sinus Verlauf erkennbar</a:t>
            </a:r>
          </a:p>
          <a:p>
            <a:r>
              <a:rPr lang="de-DE" dirty="0"/>
              <a:t>- rechts: sieht man den </a:t>
            </a:r>
            <a:r>
              <a:rPr lang="de-DE" dirty="0" err="1"/>
              <a:t>gefilteren</a:t>
            </a:r>
            <a:r>
              <a:rPr lang="de-DE" dirty="0"/>
              <a:t> Sinus und darunter das verarbeitet </a:t>
            </a:r>
            <a:r>
              <a:rPr lang="de-DE" dirty="0" err="1"/>
              <a:t>Rechtecksingnal</a:t>
            </a:r>
            <a:r>
              <a:rPr lang="de-DE" dirty="0"/>
              <a:t> was am Mikrocontroller</a:t>
            </a:r>
          </a:p>
          <a:p>
            <a:r>
              <a:rPr lang="de-DE" dirty="0"/>
              <a:t>anliegt</a:t>
            </a:r>
          </a:p>
          <a:p>
            <a:r>
              <a:rPr lang="de-DE" dirty="0"/>
              <a:t>	-&gt; Es ist klar und deutlich erkennbar, dass jeweils die Periode an der gleichen Stelle </a:t>
            </a:r>
            <a:r>
              <a:rPr lang="de-DE" dirty="0" err="1"/>
              <a:t>erfasstw</a:t>
            </a:r>
            <a:r>
              <a:rPr lang="de-DE" dirty="0"/>
              <a:t> </a:t>
            </a:r>
            <a:r>
              <a:rPr lang="de-DE" dirty="0" err="1"/>
              <a:t>ird</a:t>
            </a:r>
            <a:endParaRPr lang="de-DE" dirty="0"/>
          </a:p>
          <a:p>
            <a:r>
              <a:rPr lang="de-DE" dirty="0"/>
              <a:t>	-&gt; Somit ist das Signal gut geeignet für die Drehzahlerfassung</a:t>
            </a:r>
          </a:p>
          <a:p>
            <a:endParaRPr lang="de-DE" dirty="0"/>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21</a:t>
            </a:fld>
            <a:endParaRPr lang="de-DE" altLang="de-DE"/>
          </a:p>
        </p:txBody>
      </p:sp>
    </p:spTree>
    <p:extLst>
      <p:ext uri="{BB962C8B-B14F-4D97-AF65-F5344CB8AC3E}">
        <p14:creationId xmlns:p14="http://schemas.microsoft.com/office/powerpoint/2010/main" val="992075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AC Phasenauswertung ist komplex, aufwändig und hochfrequent. Daher nicht geeignet für Echtzeit-Mikrocontroller-Realisierung. Benötigt entweder dedizierte Hardware oder Einsatz von FPGA</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22</a:t>
            </a:fld>
            <a:endParaRPr lang="de-DE" altLang="de-DE"/>
          </a:p>
        </p:txBody>
      </p:sp>
    </p:spTree>
    <p:extLst>
      <p:ext uri="{BB962C8B-B14F-4D97-AF65-F5344CB8AC3E}">
        <p14:creationId xmlns:p14="http://schemas.microsoft.com/office/powerpoint/2010/main" val="23238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r>
              <a:rPr lang="de-DE" dirty="0"/>
              <a:t>Der Einsatz von Drohnen (oder UAVs </a:t>
            </a:r>
            <a:r>
              <a:rPr lang="de-DE" dirty="0" err="1"/>
              <a:t>Unmanned</a:t>
            </a:r>
            <a:r>
              <a:rPr lang="de-DE" dirty="0"/>
              <a:t> </a:t>
            </a:r>
            <a:r>
              <a:rPr lang="de-DE" dirty="0" err="1"/>
              <a:t>aerial</a:t>
            </a:r>
            <a:r>
              <a:rPr lang="de-DE" dirty="0"/>
              <a:t> </a:t>
            </a:r>
            <a:r>
              <a:rPr lang="de-DE" dirty="0" err="1"/>
              <a:t>vehicle</a:t>
            </a:r>
            <a:r>
              <a:rPr lang="de-DE" dirty="0"/>
              <a:t>) wird immer beliebter. Gerade im zivilen Bereich zeigen sich immer mehr Anwendungsmöglichkeiten, wo diese sinnstiftend eingesetzt werden können. Beispielsweise gibt es da auch ein Startup, welches aus der TU Darmstadt entsprungen ist. </a:t>
            </a:r>
            <a:r>
              <a:rPr lang="de-DE" dirty="0" err="1"/>
              <a:t>Wingcopter</a:t>
            </a:r>
            <a:r>
              <a:rPr lang="de-DE" dirty="0"/>
              <a:t> ist ein Beispiel, welches sich auf dieses Gebiet spezialisiert hat. </a:t>
            </a:r>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r>
              <a:rPr lang="de-DE" dirty="0"/>
              <a:t>Für solche Drohnen ist es natürlich von Vorteil, wenn diese möglichst effizient arbeiten, da sich dies auch unmittelbar auf die Flugzeit auswirkt. So ist hierbei besonders die Auswahl von Motor und Propeller wichtig um eine möglichst optimale Motor-Propeller-Paarung zu wählen. Um dies zu ermöglichen, haben wir ein Vermessungskonzept entwickelt und die wichtigsten charakteristischen Größen hierfür identifiziert.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Drohnen werden immer beliebter</a:t>
            </a:r>
          </a:p>
          <a:p>
            <a:pPr marL="342900" indent="-342900">
              <a:buFont typeface="Arial" panose="020B0604020202020204" pitchFamily="34" charset="0"/>
              <a:buChar char="•"/>
            </a:pPr>
            <a:r>
              <a:rPr lang="de-DE" dirty="0"/>
              <a:t>Auswahl von Motor und Propeller wichtig</a:t>
            </a:r>
          </a:p>
          <a:p>
            <a:pPr marL="342900" indent="-342900">
              <a:buFont typeface="Arial" panose="020B0604020202020204" pitchFamily="34" charset="0"/>
              <a:buChar char="•"/>
            </a:pPr>
            <a:r>
              <a:rPr lang="de-DE" dirty="0"/>
              <a:t>Effizienz durch Motor-Propeller-Paarung</a:t>
            </a:r>
          </a:p>
          <a:p>
            <a:pPr marL="342900" indent="-342900">
              <a:buFont typeface="Arial" panose="020B0604020202020204" pitchFamily="34" charset="0"/>
              <a:buChar char="•"/>
            </a:pPr>
            <a:r>
              <a:rPr lang="de-DE" dirty="0"/>
              <a:t>Vermessungskonzept wurde entwickelt</a:t>
            </a:r>
          </a:p>
          <a:p>
            <a:pPr marL="342900" indent="-342900">
              <a:buFont typeface="Arial" panose="020B0604020202020204" pitchFamily="34" charset="0"/>
              <a:buChar char="•"/>
            </a:pPr>
            <a:r>
              <a:rPr lang="de-DE" dirty="0"/>
              <a:t>Messung wichtigster charakteristischer Größen</a:t>
            </a: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2</a:t>
            </a:fld>
            <a:endParaRPr lang="de-DE" altLang="de-DE"/>
          </a:p>
        </p:txBody>
      </p:sp>
    </p:spTree>
    <p:extLst>
      <p:ext uri="{BB962C8B-B14F-4D97-AF65-F5344CB8AC3E}">
        <p14:creationId xmlns:p14="http://schemas.microsoft.com/office/powerpoint/2010/main" val="312344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Die da wären: Das Drehmoment bzw. Motorwellenmoment und die Drehzahl. Bzw. Motordrehzahl.</a:t>
            </a:r>
          </a:p>
          <a:p>
            <a:pPr marL="0" indent="0">
              <a:buFont typeface="Arial" panose="020B0604020202020204" pitchFamily="34" charset="0"/>
              <a:buNone/>
            </a:pPr>
            <a:endParaRPr lang="de-DE" dirty="0"/>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r>
              <a:rPr lang="de-DE" dirty="0"/>
              <a:t>Unsere Aufgabe war es die Drehzahl und </a:t>
            </a:r>
            <a:r>
              <a:rPr lang="de-DE" dirty="0" err="1"/>
              <a:t>Drehmmoment</a:t>
            </a:r>
            <a:r>
              <a:rPr lang="de-DE" dirty="0"/>
              <a:t> auf Basis von elektr. Größen (U,I) abzuschätzen. </a:t>
            </a:r>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endParaRPr lang="de-DE" dirty="0"/>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r>
              <a:rPr lang="de-DE" dirty="0"/>
              <a:t>Wir haben die jeweiligen Messungen in die Mechanische und Elektrische Messung unterteilt. Elektrisch: da wir auch eine Messung im Flug umsetzen wollen und mechanisch, um eine Validierung der Messung vornehmen zu können. </a:t>
            </a:r>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endParaRPr lang="de-DE" dirty="0"/>
          </a:p>
          <a:p>
            <a:pPr marL="0" marR="0" lvl="0" indent="0" algn="l" defTabSz="914400" rtl="0" eaLnBrk="0" fontAlgn="base" latinLnBrk="0" hangingPunct="0">
              <a:lnSpc>
                <a:spcPct val="100000"/>
              </a:lnSpc>
              <a:spcBef>
                <a:spcPct val="10000"/>
              </a:spcBef>
              <a:spcAft>
                <a:spcPct val="0"/>
              </a:spcAft>
              <a:buClrTx/>
              <a:buSzTx/>
              <a:buFont typeface="Arial" panose="020B0604020202020204" pitchFamily="34" charset="0"/>
              <a:buNone/>
              <a:tabLst/>
              <a:defRPr/>
            </a:pPr>
            <a:endParaRPr lang="de-DE" dirty="0"/>
          </a:p>
          <a:p>
            <a:pPr marL="0" indent="0">
              <a:buFont typeface="Arial" panose="020B0604020202020204" pitchFamily="34" charset="0"/>
              <a:buNone/>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Messstand gegeben. Drehzahl und </a:t>
            </a:r>
            <a:r>
              <a:rPr lang="de-DE" dirty="0" err="1"/>
              <a:t>Drehmmoment</a:t>
            </a:r>
            <a:r>
              <a:rPr lang="de-DE" dirty="0"/>
              <a:t> auf Basis von elektr. Größen (U,I) abzuschätzen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Relevanten Größen wurden Identifiziert</a:t>
            </a:r>
          </a:p>
          <a:p>
            <a:pPr marL="171450" indent="-171450">
              <a:buFont typeface="Arial" panose="020B0604020202020204" pitchFamily="34" charset="0"/>
              <a:buChar char="•"/>
            </a:pPr>
            <a:r>
              <a:rPr lang="de-DE" dirty="0"/>
              <a:t>Die zwei kritischen Werte: Motordrehzahl und Drehmoment an der Motorwelle</a:t>
            </a:r>
          </a:p>
          <a:p>
            <a:pPr marL="171450" indent="-171450">
              <a:buFont typeface="Arial" panose="020B0604020202020204" pitchFamily="34" charset="0"/>
              <a:buChar char="•"/>
            </a:pPr>
            <a:r>
              <a:rPr lang="de-DE" dirty="0"/>
              <a:t>Im Flug Auswertung angestrebt -&gt;</a:t>
            </a:r>
          </a:p>
          <a:p>
            <a:pPr marL="171450" indent="-171450">
              <a:buFont typeface="Arial" panose="020B0604020202020204" pitchFamily="34" charset="0"/>
              <a:buChar char="•"/>
            </a:pPr>
            <a:r>
              <a:rPr lang="de-DE" dirty="0"/>
              <a:t>Elektrisch Messung FÜR im Flug umsetzen</a:t>
            </a:r>
          </a:p>
          <a:p>
            <a:pPr marL="171450" indent="-171450">
              <a:buFont typeface="Arial" panose="020B0604020202020204" pitchFamily="34" charset="0"/>
              <a:buChar char="•"/>
            </a:pPr>
            <a:r>
              <a:rPr lang="de-DE" dirty="0"/>
              <a:t>Mechanisch Messung FÜR  Validierung</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3</a:t>
            </a:fld>
            <a:endParaRPr lang="de-DE" altLang="de-DE"/>
          </a:p>
        </p:txBody>
      </p:sp>
    </p:spTree>
    <p:extLst>
      <p:ext uri="{BB962C8B-B14F-4D97-AF65-F5344CB8AC3E}">
        <p14:creationId xmlns:p14="http://schemas.microsoft.com/office/powerpoint/2010/main" val="2940653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lnSpc>
                <a:spcPct val="200000"/>
              </a:lnSpc>
              <a:buFont typeface="+mj-lt"/>
              <a:buAutoNum type="arabicPeriod"/>
            </a:pPr>
            <a:r>
              <a:rPr lang="de-DE" dirty="0"/>
              <a:t>Grundlagen</a:t>
            </a:r>
          </a:p>
          <a:p>
            <a:pPr marL="457200" indent="-457200">
              <a:lnSpc>
                <a:spcPct val="200000"/>
              </a:lnSpc>
              <a:buFont typeface="+mj-lt"/>
              <a:buAutoNum type="arabicPeriod"/>
            </a:pPr>
            <a:r>
              <a:rPr lang="de-DE" dirty="0"/>
              <a:t>Konzeptentwicklung</a:t>
            </a:r>
          </a:p>
          <a:p>
            <a:pPr marL="457200" indent="-457200">
              <a:lnSpc>
                <a:spcPct val="200000"/>
              </a:lnSpc>
              <a:buFont typeface="+mj-lt"/>
              <a:buAutoNum type="arabicPeriod"/>
            </a:pPr>
            <a:r>
              <a:rPr lang="de-DE" dirty="0"/>
              <a:t>Prüfstand und Datenaufzeichnung</a:t>
            </a:r>
          </a:p>
          <a:p>
            <a:pPr marL="457200" indent="-457200">
              <a:lnSpc>
                <a:spcPct val="200000"/>
              </a:lnSpc>
              <a:buFont typeface="+mj-lt"/>
              <a:buAutoNum type="arabicPeriod"/>
            </a:pPr>
            <a:r>
              <a:rPr lang="de-DE" dirty="0"/>
              <a:t>Auswertungen und Ergebnisse</a:t>
            </a: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4</a:t>
            </a:fld>
            <a:endParaRPr lang="de-DE" altLang="de-DE"/>
          </a:p>
        </p:txBody>
      </p:sp>
    </p:spTree>
    <p:extLst>
      <p:ext uri="{BB962C8B-B14F-4D97-AF65-F5344CB8AC3E}">
        <p14:creationId xmlns:p14="http://schemas.microsoft.com/office/powerpoint/2010/main" val="2922939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Wir betrachten einen BLDC bzw. Bürstenloses Gleichstrommotor. Auf der linken Seite ist solch ein Motor abgebildet. Diese BLDC Motoren werden besonders häufig in Drohnen eingesetzt. Das hat verschiedene Gründe. Ein hoher Wirkungsgrad, geringer Wartungsaufwand, die Motoren sind relativ simple, sie sind robust, haben ein geringes Gewicht und eine hohe Leistung.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ts val="800"/>
              </a:spcAft>
              <a:buClrTx/>
              <a:buSzTx/>
              <a:buFontTx/>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Auf der rechten Seite ist auf der „Elektronik Ebene dargestellt“, wie so ein Motor funktioniert. Wir sehen ein Bild von einem 3-Phasen Motor mit Permanentmagnet, 6 Transistoren, 3 auf High, 3 auf Low, 1 pro Phase</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Einfachste Form der Schaltlogik basiert auf Blockkommutierung ( also die Kommutierung </a:t>
            </a:r>
            <a:r>
              <a:rPr lang="de-DE" sz="1200" dirty="0">
                <a:effectLst/>
                <a:latin typeface="Calibri" panose="020F0502020204030204" pitchFamily="34" charset="0"/>
                <a:ea typeface="Calibri" panose="020F0502020204030204" pitchFamily="34" charset="0"/>
                <a:cs typeface="Times New Roman" panose="02020603050405020304" pitchFamily="18" charset="0"/>
              </a:rPr>
              <a:t>ist der </a:t>
            </a:r>
            <a:r>
              <a:rPr lang="de-DE" sz="1800" dirty="0"/>
              <a:t>Vorgang, bei dem ein Stromfluss von einem Zweig zum anderen übergeht</a:t>
            </a:r>
            <a:r>
              <a:rPr lang="de-DE" sz="1200" dirty="0">
                <a:effectLst/>
                <a:latin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Es werden nur zwei Phasen durchgeschaltet</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Eine High, eine Low, eine nicht verbunden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floating</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Das durchschalten ist abhängig, von der Rotorposition</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Rotorposition kann mit Sensoren gemessen werden (typischerweise Hall Sensoren), geht aber auch Sensor los (durch Messung der induzierten Spannung an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floating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Phase)</a:t>
            </a:r>
          </a:p>
          <a:p>
            <a:pPr marL="342900" lvl="0" indent="-342900">
              <a:lnSpc>
                <a:spcPct val="107000"/>
              </a:lnSpc>
              <a:spcAft>
                <a:spcPts val="800"/>
              </a:spcAft>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Unser Motor in der Arbeit ist </a:t>
            </a:r>
            <a:r>
              <a:rPr lang="de-DE" sz="1800" b="1" dirty="0">
                <a:effectLst/>
                <a:latin typeface="Calibri" panose="020F0502020204030204" pitchFamily="34" charset="0"/>
                <a:ea typeface="Calibri" panose="020F0502020204030204" pitchFamily="34" charset="0"/>
                <a:cs typeface="Times New Roman" panose="02020603050405020304" pitchFamily="18" charset="0"/>
              </a:rPr>
              <a:t>Sensorlos.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ts val="800"/>
              </a:spcAft>
              <a:buClrTx/>
              <a:buSzTx/>
              <a:buFontTx/>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ts val="800"/>
              </a:spcAft>
              <a:buClrTx/>
              <a:buSzTx/>
              <a:buFontTx/>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Und die Schaltlogik wird mit Hilfe eines Electronic Speed Controller (ESC) realisiert. </a:t>
            </a:r>
          </a:p>
          <a:p>
            <a:pPr marL="0" marR="0" lvl="0" indent="0" algn="l" defTabSz="914400" rtl="0" eaLnBrk="0" fontAlgn="base" latinLnBrk="0" hangingPunct="0">
              <a:lnSpc>
                <a:spcPct val="107000"/>
              </a:lnSpc>
              <a:spcBef>
                <a:spcPct val="10000"/>
              </a:spcBef>
              <a:spcAft>
                <a:spcPts val="800"/>
              </a:spcAft>
              <a:buClrTx/>
              <a:buSzTx/>
              <a:buFontTx/>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ts val="800"/>
              </a:spcAft>
              <a:buClrTx/>
              <a:buSzTx/>
              <a:buFontTx/>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Bürstenlose Gleichstrom-Motoren (DC) oder kurz BLDC-Motoren: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-hoher Wirkungsgrad,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-geringer Wartungsaufwand</a:t>
            </a:r>
          </a:p>
          <a:p>
            <a:pPr marL="285750" indent="-285750">
              <a:lnSpc>
                <a:spcPct val="107000"/>
              </a:lnSpc>
              <a:spcAft>
                <a:spcPts val="800"/>
              </a:spcAft>
              <a:buFontTx/>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Simple</a:t>
            </a:r>
          </a:p>
          <a:p>
            <a:pPr marL="285750" indent="-285750">
              <a:lnSpc>
                <a:spcPct val="107000"/>
              </a:lnSpc>
              <a:spcAft>
                <a:spcPts val="800"/>
              </a:spcAft>
              <a:buFontTx/>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Robust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-geringes Gewicht &amp; Hohe Leistung</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-&gt; Daher besonders beliebt bei Drohnen</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Rechts: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Bild 3-Phasen Motor mit Permanentmagnet, 6 Transistoren, 3 auf High, 3 auf Low, 1 pro Phase</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ts val="800"/>
              </a:spcAft>
              <a:buClrTx/>
              <a:buSzTx/>
              <a:buFontTx/>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Kommutierung </a:t>
            </a:r>
            <a:r>
              <a:rPr lang="de-DE" sz="1200" dirty="0">
                <a:effectLst/>
                <a:latin typeface="Calibri" panose="020F0502020204030204" pitchFamily="34" charset="0"/>
                <a:ea typeface="Calibri" panose="020F0502020204030204" pitchFamily="34" charset="0"/>
                <a:cs typeface="Times New Roman" panose="02020603050405020304" pitchFamily="18" charset="0"/>
              </a:rPr>
              <a:t>(</a:t>
            </a:r>
            <a:r>
              <a:rPr lang="de-DE" sz="1800" dirty="0"/>
              <a:t>Vorgang, bei dem ein Stromfluss von einem Zweig zum anderen übergeht</a:t>
            </a:r>
            <a:r>
              <a:rPr lang="de-DE" sz="1200" dirty="0">
                <a:effectLst/>
                <a:latin typeface="Calibri" panose="020F0502020204030204" pitchFamily="34" charset="0"/>
                <a:cs typeface="Times New Roman" panose="02020603050405020304" pitchFamily="18" charset="0"/>
              </a:rPr>
              <a:t>) </a:t>
            </a:r>
            <a:r>
              <a:rPr lang="de-DE" sz="1800" dirty="0">
                <a:effectLst/>
                <a:latin typeface="Calibri" panose="020F0502020204030204" pitchFamily="34" charset="0"/>
                <a:ea typeface="Calibri" panose="020F0502020204030204" pitchFamily="34" charset="0"/>
                <a:cs typeface="Times New Roman" panose="02020603050405020304" pitchFamily="18" charset="0"/>
              </a:rPr>
              <a:t>erfolgt über Halbbrückenschaltung, wie dargestellt.</a:t>
            </a:r>
          </a:p>
          <a:p>
            <a:pPr marL="0" marR="0" lvl="0" indent="0" algn="l" defTabSz="914400" rtl="0" eaLnBrk="0" fontAlgn="base" latinLnBrk="0" hangingPunct="0">
              <a:lnSpc>
                <a:spcPct val="107000"/>
              </a:lnSpc>
              <a:spcBef>
                <a:spcPct val="10000"/>
              </a:spcBef>
              <a:spcAft>
                <a:spcPts val="800"/>
              </a:spcAft>
              <a:buClrTx/>
              <a:buSzTx/>
              <a:buFontTx/>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Einfachste Form der Schaltlogik basiert auf Blockkommutierung</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Es werden nur zwei Phasen durchgeschaltet</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Eine High, eine Low, eine nicht verbunden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floating</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Das durchschalten ist abhängig, von der Rotorposition</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Rotorposition kann mit Sensoren gemessen werden (typischerweise Hall Sensoren), geht aber auch Sensor los (durch Messung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inudzierten</a:t>
            </a:r>
            <a:r>
              <a:rPr lang="de-DE" sz="1800" dirty="0">
                <a:effectLst/>
                <a:latin typeface="Calibri" panose="020F0502020204030204" pitchFamily="34" charset="0"/>
                <a:ea typeface="Calibri" panose="020F0502020204030204" pitchFamily="34" charset="0"/>
                <a:cs typeface="Times New Roman" panose="02020603050405020304" pitchFamily="18" charset="0"/>
              </a:rPr>
              <a:t> Spannung an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floating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Phase)</a:t>
            </a:r>
          </a:p>
          <a:p>
            <a:pPr marL="342900" lvl="0" indent="-342900">
              <a:lnSpc>
                <a:spcPct val="107000"/>
              </a:lnSpc>
              <a:spcAft>
                <a:spcPts val="800"/>
              </a:spcAft>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Unser Motor in der Arbeit ist </a:t>
            </a:r>
            <a:r>
              <a:rPr lang="de-DE" sz="1800" b="1" dirty="0">
                <a:effectLst/>
                <a:latin typeface="Calibri" panose="020F0502020204030204" pitchFamily="34" charset="0"/>
                <a:ea typeface="Calibri" panose="020F0502020204030204" pitchFamily="34" charset="0"/>
                <a:cs typeface="Times New Roman" panose="02020603050405020304" pitchFamily="18" charset="0"/>
              </a:rPr>
              <a:t>Sensorlos.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Schaltlogik wird mit Hilfe eines Electronic Speed Controller (ESC) realisiert. </a:t>
            </a:r>
          </a:p>
          <a:p>
            <a:pPr>
              <a:lnSpc>
                <a:spcPct val="107000"/>
              </a:lnSpc>
              <a:spcAft>
                <a:spcPts val="800"/>
              </a:spcAft>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5</a:t>
            </a:fld>
            <a:endParaRPr lang="de-DE" altLang="de-DE"/>
          </a:p>
        </p:txBody>
      </p:sp>
    </p:spTree>
    <p:extLst>
      <p:ext uri="{BB962C8B-B14F-4D97-AF65-F5344CB8AC3E}">
        <p14:creationId xmlns:p14="http://schemas.microsoft.com/office/powerpoint/2010/main" val="117502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 Wir schauen uns genauer an, wie die Motorsteuerung aussieht</a:t>
            </a:r>
          </a:p>
          <a:p>
            <a:pPr marL="171450" indent="-171450">
              <a:buFontTx/>
              <a:buChar char="-"/>
            </a:pPr>
            <a:r>
              <a:rPr lang="de-DE" dirty="0"/>
              <a:t>Hier ein Schaltzyklus. Mit einer Spannung </a:t>
            </a:r>
            <a:r>
              <a:rPr lang="de-DE" dirty="0" err="1"/>
              <a:t>V_bat</a:t>
            </a:r>
            <a:r>
              <a:rPr lang="de-DE" dirty="0"/>
              <a:t> bzw. Batterie gegenüber dem Ground. Im Idealverlauf haben wir einen Trapezförmiger Verlauf, wenn die durchgeschaltet wird. Wenn Low auf 1 geht.</a:t>
            </a:r>
          </a:p>
          <a:p>
            <a:pPr marL="171450" indent="-171450">
              <a:buFontTx/>
              <a:buChar char="-"/>
            </a:pPr>
            <a:endParaRPr lang="de-DE" dirty="0"/>
          </a:p>
          <a:p>
            <a:r>
              <a:rPr lang="de-DE" dirty="0"/>
              <a:t>[KLICK]</a:t>
            </a:r>
          </a:p>
          <a:p>
            <a:r>
              <a:rPr lang="de-DE" dirty="0"/>
              <a:t>-----------------------------------------------</a:t>
            </a:r>
          </a:p>
          <a:p>
            <a:endParaRPr lang="de-DE" dirty="0"/>
          </a:p>
          <a:p>
            <a:endParaRPr lang="de-DE" dirty="0"/>
          </a:p>
          <a:p>
            <a:r>
              <a:rPr lang="de-DE" dirty="0"/>
              <a:t>- Wir schauen uns genauer an, wie die Motorsteuerung genauer aussieht</a:t>
            </a:r>
          </a:p>
          <a:p>
            <a:r>
              <a:rPr lang="de-DE" dirty="0"/>
              <a:t>- Hier ein Schaltzyklus.</a:t>
            </a:r>
          </a:p>
          <a:p>
            <a:endParaRPr lang="de-DE" dirty="0"/>
          </a:p>
          <a:p>
            <a:r>
              <a:rPr lang="de-DE" dirty="0"/>
              <a:t>- Phasenspannung wird moduliert.</a:t>
            </a: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200" dirty="0">
                <a:effectLst/>
                <a:latin typeface="Calibri" panose="020F0502020204030204" pitchFamily="34" charset="0"/>
                <a:ea typeface="Calibri" panose="020F0502020204030204" pitchFamily="34" charset="0"/>
                <a:cs typeface="Times New Roman" panose="02020603050405020304" pitchFamily="18" charset="0"/>
              </a:rPr>
              <a:t>Für Drehzahlsteuerung wird Pulsweitenmodulation (auch PWM) für Schaltsequenz verwendet. </a:t>
            </a:r>
          </a:p>
          <a:p>
            <a:pPr>
              <a:lnSpc>
                <a:spcPct val="107000"/>
              </a:lnSpc>
              <a:spcAft>
                <a:spcPts val="800"/>
              </a:spcAft>
            </a:pPr>
            <a:r>
              <a:rPr lang="de-DE" sz="1200" dirty="0">
                <a:effectLst/>
                <a:latin typeface="Calibri" panose="020F0502020204030204" pitchFamily="34" charset="0"/>
                <a:ea typeface="Calibri" panose="020F0502020204030204" pitchFamily="34" charset="0"/>
                <a:cs typeface="Times New Roman" panose="02020603050405020304" pitchFamily="18" charset="0"/>
              </a:rPr>
              <a:t>PWM:  Verringerung der durchschnittlichen Leistung eines elektrischen Signals, indem es effektiv in diskrete Teile zerlegt wird</a:t>
            </a:r>
          </a:p>
          <a:p>
            <a:endParaRPr lang="de-DE" dirty="0"/>
          </a:p>
          <a:p>
            <a:pPr marL="171450" indent="-171450">
              <a:buFontTx/>
              <a:buChar char="-"/>
            </a:pPr>
            <a:r>
              <a:rPr lang="de-DE" dirty="0"/>
              <a:t>Trapezförmiger Verlauf</a:t>
            </a:r>
          </a:p>
          <a:p>
            <a:pPr marL="171450" indent="-171450">
              <a:buFontTx/>
              <a:buChar char="-"/>
            </a:pPr>
            <a:r>
              <a:rPr lang="de-DE" dirty="0"/>
              <a:t>High: Eine Seite geschaltet</a:t>
            </a:r>
          </a:p>
          <a:p>
            <a:pPr marL="171450" indent="-171450">
              <a:buFontTx/>
              <a:buChar char="-"/>
            </a:pPr>
            <a:r>
              <a:rPr lang="de-DE" dirty="0"/>
              <a:t>Low: PWM Signal zum Drosseln des Motors</a:t>
            </a:r>
          </a:p>
          <a:p>
            <a:pPr marL="171450" indent="-171450">
              <a:buFontTx/>
              <a:buChar char="-"/>
            </a:pPr>
            <a:endParaRPr lang="de-DE" dirty="0"/>
          </a:p>
          <a:p>
            <a:pPr marL="171450" indent="-171450">
              <a:buFontTx/>
              <a:buChar char="-"/>
            </a:pPr>
            <a:endParaRPr lang="de-DE" dirty="0"/>
          </a:p>
          <a:p>
            <a:pPr marL="171450" indent="-171450">
              <a:buFontTx/>
              <a:buChar char="-"/>
            </a:pPr>
            <a:r>
              <a:rPr lang="de-DE" dirty="0"/>
              <a:t>Blockkommutierung:</a:t>
            </a:r>
          </a:p>
          <a:p>
            <a:pPr marL="171450" indent="-171450">
              <a:buFontTx/>
              <a:buChar char="-"/>
            </a:pPr>
            <a:r>
              <a:rPr lang="de-DE" dirty="0"/>
              <a:t>2 Phasen sind durchgeschaltet</a:t>
            </a:r>
          </a:p>
          <a:p>
            <a:pPr marL="171450" indent="-171450">
              <a:buFontTx/>
              <a:buChar char="-"/>
            </a:pPr>
            <a:r>
              <a:rPr lang="de-DE" dirty="0"/>
              <a:t>Um zu drosseln; kann man PWM nutzen</a:t>
            </a:r>
          </a:p>
          <a:p>
            <a:pPr marL="0" indent="0">
              <a:buFontTx/>
              <a:buNone/>
            </a:pPr>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6</a:t>
            </a:fld>
            <a:endParaRPr lang="de-DE" altLang="de-DE"/>
          </a:p>
        </p:txBody>
      </p:sp>
    </p:spTree>
    <p:extLst>
      <p:ext uri="{BB962C8B-B14F-4D97-AF65-F5344CB8AC3E}">
        <p14:creationId xmlns:p14="http://schemas.microsoft.com/office/powerpoint/2010/main" val="40700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Wir schauen uns genauer an, wie die Motorsteuerung genauer aussieht</a:t>
            </a:r>
          </a:p>
          <a:p>
            <a:pPr marL="171450" indent="-171450">
              <a:buFontTx/>
              <a:buChar char="-"/>
            </a:pPr>
            <a:r>
              <a:rPr lang="de-DE" dirty="0"/>
              <a:t>Hier ein Schaltzyklus. Mit einer Spannung </a:t>
            </a:r>
            <a:r>
              <a:rPr lang="de-DE" dirty="0" err="1"/>
              <a:t>V_bat</a:t>
            </a:r>
            <a:r>
              <a:rPr lang="de-DE" dirty="0"/>
              <a:t> bzw. Batterie gegenüber dem Ground. Im Idealverlauf haben wir einen Trapezförmiger Verlauf, wenn die durchgeschaltet wird. Wenn Low auf 1 geht.</a:t>
            </a:r>
          </a:p>
          <a:p>
            <a:pPr marL="171450" indent="-171450">
              <a:buFontTx/>
              <a:buChar char="-"/>
            </a:pPr>
            <a:endParaRPr lang="de-DE" dirty="0"/>
          </a:p>
          <a:p>
            <a:r>
              <a:rPr lang="de-DE" dirty="0"/>
              <a:t>[KLICK]</a:t>
            </a:r>
          </a:p>
          <a:p>
            <a:endParaRPr lang="de-DE" dirty="0"/>
          </a:p>
          <a:p>
            <a:endParaRPr lang="de-DE" dirty="0"/>
          </a:p>
          <a:p>
            <a:endParaRPr lang="de-DE" dirty="0"/>
          </a:p>
          <a:p>
            <a:pPr marL="0" marR="0" lvl="0" indent="0" algn="l" defTabSz="914400" rtl="0" eaLnBrk="0" fontAlgn="base" latinLnBrk="0" hangingPunct="0">
              <a:lnSpc>
                <a:spcPct val="100000"/>
              </a:lnSpc>
              <a:spcBef>
                <a:spcPct val="10000"/>
              </a:spcBef>
              <a:spcAft>
                <a:spcPct val="0"/>
              </a:spcAft>
              <a:buClrTx/>
              <a:buSzTx/>
              <a:buFontTx/>
              <a:buNone/>
              <a:tabLst/>
              <a:defRPr/>
            </a:pPr>
            <a:r>
              <a:rPr lang="de-DE" dirty="0"/>
              <a:t>Um den Motor jedoch zu Drosseln, wird die Phasenspannung jedoch moduliert.  Hierzu wird die sogenannte </a:t>
            </a:r>
            <a:r>
              <a:rPr lang="de-DE" sz="1200" dirty="0">
                <a:effectLst/>
                <a:latin typeface="Calibri" panose="020F0502020204030204" pitchFamily="34" charset="0"/>
                <a:ea typeface="Calibri" panose="020F0502020204030204" pitchFamily="34" charset="0"/>
                <a:cs typeface="Times New Roman" panose="02020603050405020304" pitchFamily="18" charset="0"/>
              </a:rPr>
              <a:t>Pulsweitenmodulation (auch PWM) für Schaltsequenz verwendet. Hierbei erfolgt eine Verringerung der durchschnittlichen Leistung eines elektrischen Signals, indem es effektiv in diskrete Teile zerlegt wird. Dies resultiert dann in dem modulierten Signal oben, was zu einer Drosselung des Motors führt. </a:t>
            </a:r>
          </a:p>
          <a:p>
            <a:pPr marL="0" marR="0" lvl="0" indent="0" algn="l" defTabSz="914400" rtl="0" eaLnBrk="0" fontAlgn="base" latinLnBrk="0" hangingPunct="0">
              <a:lnSpc>
                <a:spcPct val="100000"/>
              </a:lnSpc>
              <a:spcBef>
                <a:spcPct val="10000"/>
              </a:spcBef>
              <a:spcAft>
                <a:spcPct val="0"/>
              </a:spcAft>
              <a:buClrTx/>
              <a:buSzTx/>
              <a:buFontTx/>
              <a:buNone/>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10000"/>
              </a:spcBef>
              <a:spcAft>
                <a:spcPct val="0"/>
              </a:spcAft>
              <a:buClrTx/>
              <a:buSzTx/>
              <a:buFontTx/>
              <a:buNone/>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10000"/>
              </a:spcBef>
              <a:spcAft>
                <a:spcPct val="0"/>
              </a:spcAft>
              <a:buClrTx/>
              <a:buSzTx/>
              <a:buFontTx/>
              <a:buNone/>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10000"/>
              </a:spcBef>
              <a:spcAft>
                <a:spcPct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Sobald der Motor angesteuert wird, ist es, wie bereits angesprochen auch wichtig die Drehzahl zu erfassen. </a:t>
            </a:r>
          </a:p>
          <a:p>
            <a:pPr marL="0" marR="0" lvl="0" indent="0" algn="l" defTabSz="914400" rtl="0" eaLnBrk="0" fontAlgn="base" latinLnBrk="0" hangingPunct="0">
              <a:lnSpc>
                <a:spcPct val="100000"/>
              </a:lnSpc>
              <a:spcBef>
                <a:spcPct val="10000"/>
              </a:spcBef>
              <a:spcAft>
                <a:spcPct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10000"/>
              </a:spcBef>
              <a:spcAft>
                <a:spcPct val="0"/>
              </a:spcAft>
              <a:buClrTx/>
              <a:buSzTx/>
              <a:buFontTx/>
              <a:buNone/>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10000"/>
              </a:spcBef>
              <a:spcAft>
                <a:spcPct val="0"/>
              </a:spcAft>
              <a:buClrTx/>
              <a:buSzTx/>
              <a:buFontTx/>
              <a:buNone/>
              <a:tabLst/>
              <a:defRPr/>
            </a:pPr>
            <a:endParaRPr lang="de-DE" dirty="0"/>
          </a:p>
          <a:p>
            <a:endParaRPr lang="de-DE" dirty="0"/>
          </a:p>
          <a:p>
            <a:endParaRPr lang="de-DE" dirty="0"/>
          </a:p>
          <a:p>
            <a:r>
              <a:rPr lang="de-DE" dirty="0"/>
              <a:t>- Wir schauen uns genauer an, wie die Motorsteuerung genauer aussieht</a:t>
            </a:r>
          </a:p>
          <a:p>
            <a:r>
              <a:rPr lang="de-DE" dirty="0"/>
              <a:t>- Hier ein Schaltzyklus.</a:t>
            </a:r>
          </a:p>
          <a:p>
            <a:endParaRPr lang="de-DE" dirty="0"/>
          </a:p>
          <a:p>
            <a:r>
              <a:rPr lang="de-DE" dirty="0"/>
              <a:t>- Phasenspannung wird moduliert.</a:t>
            </a: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200" dirty="0">
                <a:effectLst/>
                <a:latin typeface="Calibri" panose="020F0502020204030204" pitchFamily="34" charset="0"/>
                <a:ea typeface="Calibri" panose="020F0502020204030204" pitchFamily="34" charset="0"/>
                <a:cs typeface="Times New Roman" panose="02020603050405020304" pitchFamily="18" charset="0"/>
              </a:rPr>
              <a:t>Für Drehzahlsteuerung wird Pulsweitenmodulation (auch PWM) für Schaltsequenz verwendet. </a:t>
            </a:r>
          </a:p>
          <a:p>
            <a:pPr>
              <a:lnSpc>
                <a:spcPct val="107000"/>
              </a:lnSpc>
              <a:spcAft>
                <a:spcPts val="800"/>
              </a:spcAft>
            </a:pPr>
            <a:r>
              <a:rPr lang="de-DE" sz="1200" dirty="0">
                <a:effectLst/>
                <a:latin typeface="Calibri" panose="020F0502020204030204" pitchFamily="34" charset="0"/>
                <a:ea typeface="Calibri" panose="020F0502020204030204" pitchFamily="34" charset="0"/>
                <a:cs typeface="Times New Roman" panose="02020603050405020304" pitchFamily="18" charset="0"/>
              </a:rPr>
              <a:t>PWM:  Verringerung der durchschnittlichen Leistung eines elektrischen Signals, indem es effektiv in diskrete Teile zerlegt wird</a:t>
            </a:r>
          </a:p>
          <a:p>
            <a:endParaRPr lang="de-DE" dirty="0"/>
          </a:p>
          <a:p>
            <a:pPr marL="171450" indent="-171450">
              <a:buFontTx/>
              <a:buChar char="-"/>
            </a:pPr>
            <a:r>
              <a:rPr lang="de-DE" dirty="0"/>
              <a:t>Trapezförmiger Verlauf</a:t>
            </a:r>
          </a:p>
          <a:p>
            <a:pPr marL="171450" indent="-171450">
              <a:buFontTx/>
              <a:buChar char="-"/>
            </a:pPr>
            <a:r>
              <a:rPr lang="de-DE" dirty="0"/>
              <a:t>High: Eine Seite geschaltet</a:t>
            </a:r>
          </a:p>
          <a:p>
            <a:pPr marL="171450" indent="-171450">
              <a:buFontTx/>
              <a:buChar char="-"/>
            </a:pPr>
            <a:r>
              <a:rPr lang="de-DE" dirty="0"/>
              <a:t>Low: PWM Signal zum Drosseln des Motors</a:t>
            </a:r>
          </a:p>
          <a:p>
            <a:pPr marL="171450" indent="-171450">
              <a:buFontTx/>
              <a:buChar char="-"/>
            </a:pPr>
            <a:endParaRPr lang="de-DE" dirty="0"/>
          </a:p>
          <a:p>
            <a:pPr marL="171450" indent="-171450">
              <a:buFontTx/>
              <a:buChar char="-"/>
            </a:pPr>
            <a:endParaRPr lang="de-DE" dirty="0"/>
          </a:p>
          <a:p>
            <a:pPr marL="171450" indent="-171450">
              <a:buFontTx/>
              <a:buChar char="-"/>
            </a:pPr>
            <a:r>
              <a:rPr lang="de-DE" dirty="0"/>
              <a:t>Blockkommutierung:</a:t>
            </a:r>
          </a:p>
          <a:p>
            <a:pPr marL="171450" indent="-171450">
              <a:buFontTx/>
              <a:buChar char="-"/>
            </a:pPr>
            <a:r>
              <a:rPr lang="de-DE" dirty="0"/>
              <a:t>2 Phasen sind durchgeschaltet</a:t>
            </a:r>
          </a:p>
          <a:p>
            <a:pPr marL="171450" indent="-171450">
              <a:buFontTx/>
              <a:buChar char="-"/>
            </a:pPr>
            <a:r>
              <a:rPr lang="de-DE" dirty="0"/>
              <a:t>Um zu drosseln; kann man PWM nutzen</a:t>
            </a:r>
          </a:p>
          <a:p>
            <a:pPr marL="0" indent="0">
              <a:buFontTx/>
              <a:buNone/>
            </a:pPr>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7</a:t>
            </a:fld>
            <a:endParaRPr lang="de-DE" altLang="de-DE"/>
          </a:p>
        </p:txBody>
      </p:sp>
    </p:spTree>
    <p:extLst>
      <p:ext uri="{BB962C8B-B14F-4D97-AF65-F5344CB8AC3E}">
        <p14:creationId xmlns:p14="http://schemas.microsoft.com/office/powerpoint/2010/main" val="219950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Eine Möglichkeit hierbei ist die Mechanische Drehzahl zu messen mit Hilfe eines Lichtsensors, wie er links dargestellt ist. Dieser ist ein elektrisches Bauteil, bestehend aus LED und Fototransistor. Die LED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emmitiert</a:t>
            </a:r>
            <a:r>
              <a:rPr lang="de-DE" sz="1800" dirty="0">
                <a:effectLst/>
                <a:latin typeface="Calibri" panose="020F0502020204030204" pitchFamily="34" charset="0"/>
                <a:ea typeface="Calibri" panose="020F0502020204030204" pitchFamily="34" charset="0"/>
                <a:cs typeface="Times New Roman" panose="02020603050405020304" pitchFamily="18" charset="0"/>
              </a:rPr>
              <a:t> Licht, welches von einer Oberfläche reflektiert wird und vom Fototransistor gemessen werden kann. Der Wechsel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Reflektionswerte</a:t>
            </a:r>
            <a:r>
              <a:rPr lang="de-DE" sz="1800" dirty="0">
                <a:effectLst/>
                <a:latin typeface="Calibri" panose="020F0502020204030204" pitchFamily="34" charset="0"/>
                <a:ea typeface="Calibri" panose="020F0502020204030204" pitchFamily="34" charset="0"/>
                <a:cs typeface="Times New Roman" panose="02020603050405020304" pitchFamily="18" charset="0"/>
              </a:rPr>
              <a:t> führt zu einer Spannungsänderung am Output des Sensors.</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Auf der rechten Seite sieht man solch ein Output-Signal. Hierbei wurde ein rotierendes Objekt (in dem Fall unser Rotor) mit zwei unterschiedliche farbigen Oberflächen (vorne und hinten) genutzt. Bei jeder Umdrehung wird Rechteck-Signal erzeugt. Die Anzahl der Flanken gibt hierbei Hinweis auf Drehzahl. Und die Distanz der Flanken wiederspiegelt eine Drehung des Motors. Es entsteht also pro Umdrehung eine positive Flanke, die dann vom Mikrocontroller erkannt werden kann.</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Calibri" panose="020F0502020204030204" pitchFamily="34" charset="0"/>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Eine Möglichkeit: Mechanische Drehzahl zu messen, ist mit Hilfe eines Lichtsensors</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Elektrisches Bauteil, bestehend aus LED und Fototransistor</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Reflektion -&gt; man benötigt zwei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Reflektionswerte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Wechsel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Reflektionswerte</a:t>
            </a:r>
            <a:r>
              <a:rPr lang="de-DE" sz="1800" dirty="0">
                <a:effectLst/>
                <a:latin typeface="Calibri" panose="020F0502020204030204" pitchFamily="34" charset="0"/>
                <a:ea typeface="Calibri" panose="020F0502020204030204" pitchFamily="34" charset="0"/>
                <a:cs typeface="Times New Roman" panose="02020603050405020304" pitchFamily="18" charset="0"/>
              </a:rPr>
              <a:t> führt zu Spannungsänderung am Output des Sensors</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Signal: Bei jeder Umdrehung wird Rechteck-Signal erzeugt</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Anzahl Flanken gibt Hinweis auf Drehzahl</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Distanz der Flanken wiederspiegelt eine Drehung des Motors</a:t>
            </a:r>
          </a:p>
          <a:p>
            <a:pPr marL="342900" lvl="0" indent="-342900">
              <a:lnSpc>
                <a:spcPct val="107000"/>
              </a:lnSpc>
              <a:spcAft>
                <a:spcPts val="800"/>
              </a:spcAft>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Es entsteht pro Umdrehung eine positive Flanke, die dann vom Mikrocontroller erkannt werden kann.</a:t>
            </a:r>
          </a:p>
          <a:p>
            <a:endParaRPr lang="de-DE" dirty="0"/>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8</a:t>
            </a:fld>
            <a:endParaRPr lang="de-DE" altLang="de-DE"/>
          </a:p>
        </p:txBody>
      </p:sp>
    </p:spTree>
    <p:extLst>
      <p:ext uri="{BB962C8B-B14F-4D97-AF65-F5344CB8AC3E}">
        <p14:creationId xmlns:p14="http://schemas.microsoft.com/office/powerpoint/2010/main" val="2258338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Neben der Drehzahl, wurde auch das Drehmoment an der Motorwelle  als wichtige Größe identifiziert. Eine Möglichkeit dieses Drehmoment zu messen, ist es das Drehmoment über einen Hebelarm als Kraft in eine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einzuleiten. Die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ist hier in seiner typischen S-Form zu sehen. Es handelt sich um ein Mechanisches Bauteil, welches Kraft in elektrisches Signal umwandelt. Dies funktioniert mit der Hilfe von Dehnungsmessstreifen, die in Grün eingezeichnet sind. Diese verändern ihren Widerstand, wenn sie gestaucht oder gestreckt werden. Wichtig ist, dass der Kraftvektor korrekt (</a:t>
            </a:r>
            <a:r>
              <a:rPr lang="de-DE" sz="1800" b="1" dirty="0">
                <a:effectLst/>
                <a:latin typeface="Calibri" panose="020F0502020204030204" pitchFamily="34" charset="0"/>
                <a:ea typeface="Calibri" panose="020F0502020204030204" pitchFamily="34" charset="0"/>
                <a:cs typeface="Times New Roman" panose="02020603050405020304" pitchFamily="18" charset="0"/>
              </a:rPr>
              <a:t>rechtwinklig und mittig</a:t>
            </a:r>
            <a:r>
              <a:rPr lang="de-DE" sz="1800" dirty="0">
                <a:effectLst/>
                <a:latin typeface="Calibri" panose="020F0502020204030204" pitchFamily="34" charset="0"/>
                <a:ea typeface="Calibri" panose="020F0502020204030204" pitchFamily="34" charset="0"/>
                <a:cs typeface="Times New Roman" panose="02020603050405020304" pitchFamily="18" charset="0"/>
              </a:rPr>
              <a:t>) eingeleitet werden muss, damit eine korrekte Messung stattfinden kann. Durch die Krafteinleitung kommt es zu einer Verbiegung innerhalb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und zu einer Stauchung oder Streckung innerhalb der DMS, was dann wiederum am Mikrocontroller gemessen werden kann. </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Optional:</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Im Gegensatz zur Drehzahl-Messung ist Kalibrierung notwendig</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Kalibrierung mit Hilfe von zwei Gewichten</a:t>
            </a:r>
          </a:p>
          <a:p>
            <a:pPr marL="342900" lvl="0" indent="-342900">
              <a:lnSpc>
                <a:spcPct val="107000"/>
              </a:lnSpc>
              <a:spcAft>
                <a:spcPts val="800"/>
              </a:spcAft>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Annahme linearer Zusammenhang zwischen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einwirk</a:t>
            </a:r>
            <a:r>
              <a:rPr lang="de-DE" sz="1800" dirty="0">
                <a:effectLst/>
                <a:latin typeface="Calibri" panose="020F0502020204030204" pitchFamily="34" charset="0"/>
                <a:ea typeface="Calibri" panose="020F0502020204030204" pitchFamily="34" charset="0"/>
                <a:cs typeface="Times New Roman" panose="02020603050405020304" pitchFamily="18" charset="0"/>
              </a:rPr>
              <a:t>. Kraft und Ausgangssignal</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800" dirty="0"/>
          </a:p>
          <a:p>
            <a:r>
              <a:rPr lang="de-DE" sz="1800" dirty="0"/>
              <a:t>~bei Minute 7</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7000"/>
              </a:lnSpc>
              <a:spcBef>
                <a:spcPct val="10000"/>
              </a:spcBef>
              <a:spcAft>
                <a:spcPct val="0"/>
              </a:spcAft>
              <a:buClrTx/>
              <a:buSzTx/>
              <a:buFont typeface="Calibri" panose="020F0502020204030204" pitchFamily="34" charset="0"/>
              <a:buNone/>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Wie bereits gesagt: Relevante Größe: Drehmoment an der Motorwelle</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Eine Möglichkeit dieses Drehmoment zu messen, ist es über einen Hebelarm als Kraft in eine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einzuleiten.</a:t>
            </a:r>
          </a:p>
          <a:p>
            <a:pPr marL="342900" lvl="0" indent="-342900">
              <a:lnSpc>
                <a:spcPct val="107000"/>
              </a:lnSpc>
              <a:buFont typeface="Calibri" panose="020F0502020204030204" pitchFamily="34" charset="0"/>
              <a:buChar char="-"/>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Mechanisches Bauteil, welches Kraft in elektrisches Signal umwandelt </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Dehnungsmessstreifen</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Kraftvektor muss korrekt (</a:t>
            </a:r>
            <a:r>
              <a:rPr lang="de-DE" sz="1800" b="1" dirty="0">
                <a:effectLst/>
                <a:latin typeface="Calibri" panose="020F0502020204030204" pitchFamily="34" charset="0"/>
                <a:ea typeface="Calibri" panose="020F0502020204030204" pitchFamily="34" charset="0"/>
                <a:cs typeface="Times New Roman" panose="02020603050405020304" pitchFamily="18" charset="0"/>
              </a:rPr>
              <a:t>rechtwinklig und mittig</a:t>
            </a:r>
            <a:r>
              <a:rPr lang="de-DE" sz="1800" dirty="0">
                <a:effectLst/>
                <a:latin typeface="Calibri" panose="020F0502020204030204" pitchFamily="34" charset="0"/>
                <a:ea typeface="Calibri" panose="020F0502020204030204" pitchFamily="34" charset="0"/>
                <a:cs typeface="Times New Roman" panose="02020603050405020304" pitchFamily="18" charset="0"/>
              </a:rPr>
              <a:t>) eingeleitet werden, damit korrekte Messung stattfinden kann.</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Verbiegung innerhalb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Wägezelle</a:t>
            </a:r>
            <a:r>
              <a:rPr lang="de-DE" sz="1800" dirty="0">
                <a:effectLst/>
                <a:latin typeface="Calibri" panose="020F0502020204030204" pitchFamily="34" charset="0"/>
                <a:ea typeface="Calibri" panose="020F0502020204030204" pitchFamily="34" charset="0"/>
                <a:cs typeface="Times New Roman" panose="02020603050405020304" pitchFamily="18" charset="0"/>
              </a:rPr>
              <a:t> und somit Stauchung/Streckung innerhalb der DMS</a:t>
            </a:r>
          </a:p>
          <a:p>
            <a:pPr marL="342900" lvl="0" indent="-342900">
              <a:lnSpc>
                <a:spcPct val="107000"/>
              </a:lnSpc>
              <a:buFont typeface="Calibri" panose="020F0502020204030204" pitchFamily="34" charset="0"/>
              <a:buChar cha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Calibri" panose="020F0502020204030204" pitchFamily="34" charset="0"/>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Optional:</a:t>
            </a:r>
          </a:p>
          <a:p>
            <a:pPr marL="0" lvl="0" indent="0">
              <a:lnSpc>
                <a:spcPct val="107000"/>
              </a:lnSpc>
              <a:buFont typeface="Calibri" panose="020F0502020204030204" pitchFamily="34" charset="0"/>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Im Gegensatz zur Drehzahl-Messung ist Kalibrierung notwendig</a:t>
            </a:r>
          </a:p>
          <a:p>
            <a:pPr marL="342900" lvl="0" indent="-342900">
              <a:lnSpc>
                <a:spcPct val="107000"/>
              </a:lnSpc>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Kalibrierung mit Hilfe von zwei Gewichten</a:t>
            </a:r>
          </a:p>
          <a:p>
            <a:pPr marL="342900" lvl="0" indent="-342900">
              <a:lnSpc>
                <a:spcPct val="107000"/>
              </a:lnSpc>
              <a:spcAft>
                <a:spcPts val="800"/>
              </a:spcAft>
              <a:buFont typeface="Calibri" panose="020F0502020204030204" pitchFamily="34" charset="0"/>
              <a:buChar char="-"/>
            </a:pPr>
            <a:r>
              <a:rPr lang="de-DE" sz="1800" dirty="0">
                <a:effectLst/>
                <a:latin typeface="Calibri" panose="020F0502020204030204" pitchFamily="34" charset="0"/>
                <a:ea typeface="Calibri" panose="020F0502020204030204" pitchFamily="34" charset="0"/>
                <a:cs typeface="Times New Roman" panose="02020603050405020304" pitchFamily="18" charset="0"/>
              </a:rPr>
              <a:t>Annahme linearer Zusammenhang zwischen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einwirk</a:t>
            </a:r>
            <a:r>
              <a:rPr lang="de-DE" sz="1800" dirty="0">
                <a:effectLst/>
                <a:latin typeface="Calibri" panose="020F0502020204030204" pitchFamily="34" charset="0"/>
                <a:ea typeface="Calibri" panose="020F0502020204030204" pitchFamily="34" charset="0"/>
                <a:cs typeface="Times New Roman" panose="02020603050405020304" pitchFamily="18" charset="0"/>
              </a:rPr>
              <a:t>. Kraft und Ausgangssignal</a:t>
            </a:r>
          </a:p>
          <a:p>
            <a:endParaRPr lang="de-DE" dirty="0"/>
          </a:p>
          <a:p>
            <a:endParaRPr lang="de-DE" dirty="0"/>
          </a:p>
          <a:p>
            <a:r>
              <a:rPr lang="de-DE" dirty="0"/>
              <a:t>~bei Minute 7</a:t>
            </a:r>
          </a:p>
        </p:txBody>
      </p:sp>
      <p:sp>
        <p:nvSpPr>
          <p:cNvPr id="4" name="Datumsplatzhalter 3"/>
          <p:cNvSpPr>
            <a:spLocks noGrp="1"/>
          </p:cNvSpPr>
          <p:nvPr>
            <p:ph type="dt" idx="1"/>
          </p:nvPr>
        </p:nvSpPr>
        <p:spPr/>
        <p:txBody>
          <a:bodyPr/>
          <a:lstStyle/>
          <a:p>
            <a:pPr>
              <a:defRPr/>
            </a:pPr>
            <a:fld id="{1023173F-C118-4F8C-9B40-F279312A66F6}" type="datetime4">
              <a:rPr lang="de-DE" smtClean="0"/>
              <a:pPr>
                <a:defRPr/>
              </a:pPr>
              <a:t>17. Februar 2022</a:t>
            </a:fld>
            <a:endParaRPr lang="de-DE"/>
          </a:p>
        </p:txBody>
      </p:sp>
      <p:sp>
        <p:nvSpPr>
          <p:cNvPr id="5" name="Fußzeilenplatzhalter 4"/>
          <p:cNvSpPr>
            <a:spLocks noGrp="1"/>
          </p:cNvSpPr>
          <p:nvPr>
            <p:ph type="ftr" sz="quarter" idx="4"/>
          </p:nvPr>
        </p:nvSpPr>
        <p:spPr/>
        <p:txBody>
          <a:bodyPr/>
          <a:lstStyle/>
          <a:p>
            <a:pPr>
              <a:defRPr/>
            </a:pPr>
            <a:r>
              <a:rPr lang="de-DE"/>
              <a:t>|  </a:t>
            </a:r>
          </a:p>
        </p:txBody>
      </p:sp>
      <p:sp>
        <p:nvSpPr>
          <p:cNvPr id="6" name="Foliennummernplatzhalter 5"/>
          <p:cNvSpPr>
            <a:spLocks noGrp="1"/>
          </p:cNvSpPr>
          <p:nvPr>
            <p:ph type="sldNum" sz="quarter" idx="5"/>
          </p:nvPr>
        </p:nvSpPr>
        <p:spPr/>
        <p:txBody>
          <a:bodyPr/>
          <a:lstStyle/>
          <a:p>
            <a:r>
              <a:rPr lang="de-DE" altLang="de-DE"/>
              <a:t>|  </a:t>
            </a:r>
            <a:fld id="{71DC5FC8-42D1-4D9D-802E-80337AAD8ECB}" type="slidenum">
              <a:rPr lang="de-DE" altLang="de-DE" smtClean="0"/>
              <a:pPr/>
              <a:t>9</a:t>
            </a:fld>
            <a:endParaRPr lang="de-DE" altLang="de-DE"/>
          </a:p>
        </p:txBody>
      </p:sp>
    </p:spTree>
    <p:extLst>
      <p:ext uri="{BB962C8B-B14F-4D97-AF65-F5344CB8AC3E}">
        <p14:creationId xmlns:p14="http://schemas.microsoft.com/office/powerpoint/2010/main" val="2865820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D31636-BC22-45E4-87D4-1035D4431E5D}"/>
              </a:ext>
            </a:extLst>
          </p:cNvPr>
          <p:cNvSpPr>
            <a:spLocks noChangeArrowheads="1"/>
          </p:cNvSpPr>
          <p:nvPr/>
        </p:nvSpPr>
        <p:spPr bwMode="auto">
          <a:xfrm>
            <a:off x="179388" y="284163"/>
            <a:ext cx="8786812" cy="1566862"/>
          </a:xfrm>
          <a:prstGeom prst="rect">
            <a:avLst/>
          </a:prstGeom>
          <a:solidFill>
            <a:srgbClr val="009D81"/>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de-DE" altLang="de-DE"/>
          </a:p>
        </p:txBody>
      </p:sp>
      <p:sp>
        <p:nvSpPr>
          <p:cNvPr id="6" name="Rectangle 8">
            <a:extLst>
              <a:ext uri="{FF2B5EF4-FFF2-40B4-BE49-F238E27FC236}">
                <a16:creationId xmlns:a16="http://schemas.microsoft.com/office/drawing/2014/main" id="{CE02DB0A-25A4-4DC2-A9D4-71DDF1A21995}"/>
              </a:ext>
            </a:extLst>
          </p:cNvPr>
          <p:cNvSpPr>
            <a:spLocks noChangeArrowheads="1"/>
          </p:cNvSpPr>
          <p:nvPr userDrawn="1"/>
        </p:nvSpPr>
        <p:spPr bwMode="auto">
          <a:xfrm>
            <a:off x="179388" y="155575"/>
            <a:ext cx="8786812" cy="109538"/>
          </a:xfrm>
          <a:prstGeom prst="rect">
            <a:avLst/>
          </a:prstGeom>
          <a:solidFill>
            <a:srgbClr val="009D81"/>
          </a:solidFill>
          <a:ln>
            <a:noFill/>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de-DE" altLang="de-DE">
              <a:cs typeface="Tahoma" pitchFamily="34" charset="0"/>
            </a:endParaRPr>
          </a:p>
        </p:txBody>
      </p:sp>
      <p:sp>
        <p:nvSpPr>
          <p:cNvPr id="7" name="Line 14">
            <a:extLst>
              <a:ext uri="{FF2B5EF4-FFF2-40B4-BE49-F238E27FC236}">
                <a16:creationId xmlns:a16="http://schemas.microsoft.com/office/drawing/2014/main" id="{9240F980-D43A-41AA-A5C3-4E1C9F5390F9}"/>
              </a:ext>
            </a:extLst>
          </p:cNvPr>
          <p:cNvSpPr>
            <a:spLocks noChangeShapeType="1"/>
          </p:cNvSpPr>
          <p:nvPr userDrawn="1"/>
        </p:nvSpPr>
        <p:spPr bwMode="auto">
          <a:xfrm>
            <a:off x="179388" y="1851025"/>
            <a:ext cx="878681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Line 15">
            <a:extLst>
              <a:ext uri="{FF2B5EF4-FFF2-40B4-BE49-F238E27FC236}">
                <a16:creationId xmlns:a16="http://schemas.microsoft.com/office/drawing/2014/main" id="{8705F248-AF7A-42A2-AE8F-8BB89CDB862C}"/>
              </a:ext>
            </a:extLst>
          </p:cNvPr>
          <p:cNvSpPr>
            <a:spLocks noChangeShapeType="1"/>
          </p:cNvSpPr>
          <p:nvPr userDrawn="1"/>
        </p:nvSpPr>
        <p:spPr bwMode="auto">
          <a:xfrm>
            <a:off x="179388" y="4775200"/>
            <a:ext cx="878681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 name="Line 14">
            <a:extLst>
              <a:ext uri="{FF2B5EF4-FFF2-40B4-BE49-F238E27FC236}">
                <a16:creationId xmlns:a16="http://schemas.microsoft.com/office/drawing/2014/main" id="{7F7B7E2E-CE44-48CD-A683-30888E95AAB0}"/>
              </a:ext>
            </a:extLst>
          </p:cNvPr>
          <p:cNvSpPr>
            <a:spLocks noChangeShapeType="1"/>
          </p:cNvSpPr>
          <p:nvPr userDrawn="1"/>
        </p:nvSpPr>
        <p:spPr bwMode="auto">
          <a:xfrm>
            <a:off x="179388" y="285750"/>
            <a:ext cx="8786812" cy="0"/>
          </a:xfrm>
          <a:prstGeom prst="line">
            <a:avLst/>
          </a:prstGeom>
          <a:noFill/>
          <a:ln w="1524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 name="Fußzeilenplatzhalter 3">
            <a:extLst>
              <a:ext uri="{FF2B5EF4-FFF2-40B4-BE49-F238E27FC236}">
                <a16:creationId xmlns:a16="http://schemas.microsoft.com/office/drawing/2014/main" id="{4F32EA50-1819-4782-8538-804C8B801020}"/>
              </a:ext>
            </a:extLst>
          </p:cNvPr>
          <p:cNvSpPr txBox="1">
            <a:spLocks/>
          </p:cNvSpPr>
          <p:nvPr userDrawn="1"/>
        </p:nvSpPr>
        <p:spPr>
          <a:xfrm>
            <a:off x="84138" y="4803775"/>
            <a:ext cx="7273925" cy="216000"/>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dirty="0">
                <a:cs typeface="Tahoma" panose="020B0604030504040204" pitchFamily="34" charset="0"/>
              </a:rPr>
              <a:t>17.02.2022  | Projektseminar Automatisierungstechnik   |  </a:t>
            </a:r>
            <a:fld id="{5CD5B401-DC7B-457A-ABA2-98EF161787B1}" type="slidenum">
              <a:rPr lang="de-DE" altLang="de-DE" sz="1000">
                <a:cs typeface="Tahoma" panose="020B0604030504040204" pitchFamily="34" charset="0"/>
              </a:rPr>
              <a:pPr eaLnBrk="1" hangingPunct="1"/>
              <a:t>‹Nr.›</a:t>
            </a:fld>
            <a:endParaRPr lang="de-DE" altLang="de-DE" sz="1000" dirty="0">
              <a:cs typeface="Tahoma" panose="020B0604030504040204" pitchFamily="34" charset="0"/>
            </a:endParaRPr>
          </a:p>
          <a:p>
            <a:pPr eaLnBrk="1" hangingPunct="1"/>
            <a:endParaRPr lang="de-DE" altLang="de-DE" sz="1000" dirty="0">
              <a:cs typeface="Tahoma" panose="020B0604030504040204" pitchFamily="34" charset="0"/>
            </a:endParaRPr>
          </a:p>
        </p:txBody>
      </p:sp>
      <p:pic>
        <p:nvPicPr>
          <p:cNvPr id="11" name="Picture 9" descr="tud_logo">
            <a:extLst>
              <a:ext uri="{FF2B5EF4-FFF2-40B4-BE49-F238E27FC236}">
                <a16:creationId xmlns:a16="http://schemas.microsoft.com/office/drawing/2014/main" id="{37B58735-D688-43AD-8AE2-BB2C60296D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453"/>
          <a:stretch>
            <a:fillRect/>
          </a:stretch>
        </p:blipFill>
        <p:spPr bwMode="auto">
          <a:xfrm>
            <a:off x="7653338" y="401638"/>
            <a:ext cx="14271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Grp="1" noChangeArrowheads="1"/>
          </p:cNvSpPr>
          <p:nvPr>
            <p:ph type="subTitle" idx="1"/>
          </p:nvPr>
        </p:nvSpPr>
        <p:spPr>
          <a:xfrm>
            <a:off x="251520" y="1095623"/>
            <a:ext cx="6840760" cy="708422"/>
          </a:xfrm>
        </p:spPr>
        <p:txBody>
          <a:bodyPr tIns="0" bIns="0"/>
          <a:lstStyle>
            <a:lvl1pPr marL="0" indent="0">
              <a:spcBef>
                <a:spcPct val="0"/>
              </a:spcBef>
              <a:buFont typeface="Wingdings" pitchFamily="2" charset="2"/>
              <a:buNone/>
              <a:defRPr b="1">
                <a:solidFill>
                  <a:schemeClr val="bg1"/>
                </a:solidFill>
              </a:defRPr>
            </a:lvl1pPr>
          </a:lstStyle>
          <a:p>
            <a:r>
              <a:rPr lang="de-DE" dirty="0"/>
              <a:t>Formatvorlage des Untertitelmasters durch Klicken bearbeiten</a:t>
            </a:r>
          </a:p>
        </p:txBody>
      </p:sp>
      <p:sp>
        <p:nvSpPr>
          <p:cNvPr id="12" name="Titel 11"/>
          <p:cNvSpPr>
            <a:spLocks noGrp="1"/>
          </p:cNvSpPr>
          <p:nvPr>
            <p:ph type="title"/>
          </p:nvPr>
        </p:nvSpPr>
        <p:spPr>
          <a:xfrm>
            <a:off x="270898" y="375294"/>
            <a:ext cx="6821383" cy="628650"/>
          </a:xfrm>
        </p:spPr>
        <p:txBody>
          <a:bodyPr/>
          <a:lstStyle>
            <a:lvl1pPr>
              <a:defRPr>
                <a:solidFill>
                  <a:schemeClr val="bg1"/>
                </a:solidFill>
              </a:defRPr>
            </a:lvl1pPr>
          </a:lstStyle>
          <a:p>
            <a:r>
              <a:rPr lang="de-DE" dirty="0"/>
              <a:t>Titelmasterformat durch Klicken bearbeiten</a:t>
            </a:r>
          </a:p>
        </p:txBody>
      </p:sp>
      <p:pic>
        <p:nvPicPr>
          <p:cNvPr id="13" name="Grafik 12">
            <a:extLst>
              <a:ext uri="{FF2B5EF4-FFF2-40B4-BE49-F238E27FC236}">
                <a16:creationId xmlns:a16="http://schemas.microsoft.com/office/drawing/2014/main" id="{9085A431-1619-44D3-A9A7-F8B4493BD3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28780" y="4849205"/>
            <a:ext cx="1631965" cy="167640"/>
          </a:xfrm>
          <a:prstGeom prst="rect">
            <a:avLst/>
          </a:prstGeom>
        </p:spPr>
      </p:pic>
    </p:spTree>
    <p:extLst>
      <p:ext uri="{BB962C8B-B14F-4D97-AF65-F5344CB8AC3E}">
        <p14:creationId xmlns:p14="http://schemas.microsoft.com/office/powerpoint/2010/main" val="1700190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1500" y="366712"/>
            <a:ext cx="6821383" cy="628650"/>
          </a:xfrm>
        </p:spPr>
        <p:txBody>
          <a:bodyPr/>
          <a:lstStyle/>
          <a:p>
            <a:r>
              <a:rPr lang="de-DE"/>
              <a:t>Titelmasterformat durch Klicken bearbeiten</a:t>
            </a:r>
          </a:p>
        </p:txBody>
      </p:sp>
      <p:sp>
        <p:nvSpPr>
          <p:cNvPr id="5" name="Inhaltsplatzhalter 2"/>
          <p:cNvSpPr>
            <a:spLocks noGrp="1"/>
          </p:cNvSpPr>
          <p:nvPr>
            <p:ph idx="11"/>
          </p:nvPr>
        </p:nvSpPr>
        <p:spPr>
          <a:xfrm>
            <a:off x="180490" y="1185474"/>
            <a:ext cx="8783998" cy="3359957"/>
          </a:xfr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8548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513" y="3305177"/>
            <a:ext cx="8784975" cy="1021557"/>
          </a:xfrm>
        </p:spPr>
        <p:txBody>
          <a:bodyPr anchor="t"/>
          <a:lstStyle>
            <a:lvl1pPr algn="l">
              <a:defRPr sz="3200" b="1" cap="all"/>
            </a:lvl1pPr>
          </a:lstStyle>
          <a:p>
            <a:r>
              <a:rPr lang="de-DE" dirty="0"/>
              <a:t>Titelmasterformat durch Klicken bearbeiten</a:t>
            </a:r>
          </a:p>
        </p:txBody>
      </p:sp>
      <p:sp>
        <p:nvSpPr>
          <p:cNvPr id="3" name="Textplatzhalter 2"/>
          <p:cNvSpPr>
            <a:spLocks noGrp="1"/>
          </p:cNvSpPr>
          <p:nvPr>
            <p:ph type="body" idx="1"/>
          </p:nvPr>
        </p:nvSpPr>
        <p:spPr>
          <a:xfrm>
            <a:off x="179513" y="2180035"/>
            <a:ext cx="8784975"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spTree>
    <p:extLst>
      <p:ext uri="{BB962C8B-B14F-4D97-AF65-F5344CB8AC3E}">
        <p14:creationId xmlns:p14="http://schemas.microsoft.com/office/powerpoint/2010/main" val="43774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81122" y="366712"/>
            <a:ext cx="6821383" cy="628650"/>
          </a:xfrm>
        </p:spPr>
        <p:txBody>
          <a:bodyPr/>
          <a:lstStyle/>
          <a:p>
            <a:r>
              <a:rPr lang="de-DE" dirty="0"/>
              <a:t>Titelmasterformat durch Klicken bearbeiten</a:t>
            </a:r>
          </a:p>
        </p:txBody>
      </p:sp>
      <p:sp>
        <p:nvSpPr>
          <p:cNvPr id="3" name="Inhaltsplatzhalter 2"/>
          <p:cNvSpPr>
            <a:spLocks noGrp="1"/>
          </p:cNvSpPr>
          <p:nvPr>
            <p:ph sz="half" idx="1"/>
          </p:nvPr>
        </p:nvSpPr>
        <p:spPr>
          <a:xfrm>
            <a:off x="181121" y="1194198"/>
            <a:ext cx="4357220" cy="3413536"/>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p:nvPr>
        </p:nvSpPr>
        <p:spPr>
          <a:xfrm>
            <a:off x="4663618" y="1194198"/>
            <a:ext cx="4300870" cy="3413536"/>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00008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79514" y="366712"/>
            <a:ext cx="6808162" cy="628650"/>
          </a:xfrm>
        </p:spPr>
        <p:txBody>
          <a:bodyPr/>
          <a:lstStyle/>
          <a:p>
            <a:r>
              <a:rPr lang="de-DE" dirty="0"/>
              <a:t>Titelmasterformat durch Klicken bearbeiten</a:t>
            </a:r>
          </a:p>
        </p:txBody>
      </p:sp>
      <p:sp>
        <p:nvSpPr>
          <p:cNvPr id="3" name="Inhaltsplatzhalter 2"/>
          <p:cNvSpPr>
            <a:spLocks noGrp="1"/>
          </p:cNvSpPr>
          <p:nvPr>
            <p:ph sz="half" idx="1"/>
          </p:nvPr>
        </p:nvSpPr>
        <p:spPr>
          <a:xfrm>
            <a:off x="179514" y="1194197"/>
            <a:ext cx="2860710" cy="3486072"/>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p:nvPr>
        </p:nvSpPr>
        <p:spPr>
          <a:xfrm>
            <a:off x="3131840" y="1194197"/>
            <a:ext cx="2860710" cy="3486072"/>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p:nvPr>
        </p:nvSpPr>
        <p:spPr>
          <a:xfrm>
            <a:off x="6084168" y="1194197"/>
            <a:ext cx="2880320" cy="3486072"/>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26562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179514" y="366712"/>
            <a:ext cx="6808162" cy="628650"/>
          </a:xfrm>
        </p:spPr>
        <p:txBody>
          <a:bodyPr/>
          <a:lstStyle/>
          <a:p>
            <a:r>
              <a:rPr lang="de-DE" dirty="0"/>
              <a:t>Titelmasterformat durch Klicken bearbeiten</a:t>
            </a:r>
          </a:p>
        </p:txBody>
      </p:sp>
    </p:spTree>
    <p:extLst>
      <p:ext uri="{BB962C8B-B14F-4D97-AF65-F5344CB8AC3E}">
        <p14:creationId xmlns:p14="http://schemas.microsoft.com/office/powerpoint/2010/main" val="67484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89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419872" y="1184707"/>
            <a:ext cx="5544616" cy="3430580"/>
          </a:xfrm>
        </p:spPr>
        <p:txBody>
          <a:bodyPr/>
          <a:lstStyle>
            <a:lvl1pPr>
              <a:defRPr sz="2000"/>
            </a:lvl1pPr>
            <a:lvl2pPr>
              <a:defRPr sz="2000"/>
            </a:lvl2pPr>
            <a:lvl3pPr>
              <a:defRPr sz="1600"/>
            </a:lvl3pPr>
            <a:lvl4pPr>
              <a:defRPr sz="1600"/>
            </a:lvl4pPr>
            <a:lvl5pPr>
              <a:defRPr sz="16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179512" y="1184707"/>
            <a:ext cx="3147109" cy="343058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Titel 1"/>
          <p:cNvSpPr>
            <a:spLocks noGrp="1"/>
          </p:cNvSpPr>
          <p:nvPr>
            <p:ph type="title"/>
          </p:nvPr>
        </p:nvSpPr>
        <p:spPr>
          <a:xfrm>
            <a:off x="179512" y="366712"/>
            <a:ext cx="6840000" cy="628650"/>
          </a:xfrm>
        </p:spPr>
        <p:txBody>
          <a:bodyPr/>
          <a:lstStyle/>
          <a:p>
            <a:r>
              <a:rPr lang="de-DE" dirty="0"/>
              <a:t>Titelmasterformat durch Klicken bearbeiten</a:t>
            </a:r>
          </a:p>
        </p:txBody>
      </p:sp>
    </p:spTree>
    <p:extLst>
      <p:ext uri="{BB962C8B-B14F-4D97-AF65-F5344CB8AC3E}">
        <p14:creationId xmlns:p14="http://schemas.microsoft.com/office/powerpoint/2010/main" val="247077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1185555"/>
            <a:ext cx="5486400" cy="23330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dirty="0"/>
              <a:t>Bild durch Klicken auf Symbol hinzufügen</a:t>
            </a:r>
          </a:p>
        </p:txBody>
      </p:sp>
      <p:sp>
        <p:nvSpPr>
          <p:cNvPr id="4" name="Textplatzhalt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414741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3">
            <a:extLst>
              <a:ext uri="{FF2B5EF4-FFF2-40B4-BE49-F238E27FC236}">
                <a16:creationId xmlns:a16="http://schemas.microsoft.com/office/drawing/2014/main" id="{FA510CE0-941B-41BE-AACC-51DFF90C53C6}"/>
              </a:ext>
            </a:extLst>
          </p:cNvPr>
          <p:cNvSpPr>
            <a:spLocks noChangeArrowheads="1"/>
          </p:cNvSpPr>
          <p:nvPr/>
        </p:nvSpPr>
        <p:spPr bwMode="auto">
          <a:xfrm>
            <a:off x="179388" y="565150"/>
            <a:ext cx="87137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de-DE" altLang="de-DE">
              <a:cs typeface="Tahoma" pitchFamily="34" charset="0"/>
            </a:endParaRPr>
          </a:p>
        </p:txBody>
      </p:sp>
      <p:sp>
        <p:nvSpPr>
          <p:cNvPr id="1027" name="Rectangle 2">
            <a:extLst>
              <a:ext uri="{FF2B5EF4-FFF2-40B4-BE49-F238E27FC236}">
                <a16:creationId xmlns:a16="http://schemas.microsoft.com/office/drawing/2014/main" id="{68D0EBFF-A17B-4C8F-A1DA-A3683E36C945}"/>
              </a:ext>
            </a:extLst>
          </p:cNvPr>
          <p:cNvSpPr>
            <a:spLocks noGrp="1" noChangeArrowheads="1"/>
          </p:cNvSpPr>
          <p:nvPr>
            <p:ph type="title"/>
          </p:nvPr>
        </p:nvSpPr>
        <p:spPr bwMode="auto">
          <a:xfrm>
            <a:off x="177800" y="385763"/>
            <a:ext cx="7131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a:t>Titelmasterformat durch Klicken bearbeiten</a:t>
            </a:r>
          </a:p>
        </p:txBody>
      </p:sp>
      <p:sp>
        <p:nvSpPr>
          <p:cNvPr id="1028" name="Rectangle 3">
            <a:extLst>
              <a:ext uri="{FF2B5EF4-FFF2-40B4-BE49-F238E27FC236}">
                <a16:creationId xmlns:a16="http://schemas.microsoft.com/office/drawing/2014/main" id="{5654C7EF-3A60-48F0-8EA4-7B03DB1B178E}"/>
              </a:ext>
            </a:extLst>
          </p:cNvPr>
          <p:cNvSpPr>
            <a:spLocks noGrp="1" noChangeArrowheads="1"/>
          </p:cNvSpPr>
          <p:nvPr>
            <p:ph type="body" idx="1"/>
          </p:nvPr>
        </p:nvSpPr>
        <p:spPr bwMode="auto">
          <a:xfrm>
            <a:off x="179388" y="1203325"/>
            <a:ext cx="878681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29" name="Rectangle 8">
            <a:extLst>
              <a:ext uri="{FF2B5EF4-FFF2-40B4-BE49-F238E27FC236}">
                <a16:creationId xmlns:a16="http://schemas.microsoft.com/office/drawing/2014/main" id="{E715486C-CEDE-4519-9AE3-CE82B716039F}"/>
              </a:ext>
            </a:extLst>
          </p:cNvPr>
          <p:cNvSpPr>
            <a:spLocks noChangeArrowheads="1"/>
          </p:cNvSpPr>
          <p:nvPr/>
        </p:nvSpPr>
        <p:spPr bwMode="auto">
          <a:xfrm>
            <a:off x="179388" y="166688"/>
            <a:ext cx="8786812" cy="107950"/>
          </a:xfrm>
          <a:prstGeom prst="rect">
            <a:avLst/>
          </a:prstGeom>
          <a:solidFill>
            <a:srgbClr val="009D81"/>
          </a:solidFill>
          <a:ln>
            <a:noFill/>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de-DE" altLang="de-DE">
              <a:cs typeface="Tahoma" pitchFamily="34" charset="0"/>
            </a:endParaRPr>
          </a:p>
        </p:txBody>
      </p:sp>
      <p:sp>
        <p:nvSpPr>
          <p:cNvPr id="1030" name="Line 14">
            <a:extLst>
              <a:ext uri="{FF2B5EF4-FFF2-40B4-BE49-F238E27FC236}">
                <a16:creationId xmlns:a16="http://schemas.microsoft.com/office/drawing/2014/main" id="{C4C05C62-AF53-4C0E-BA93-AE8097B4AE19}"/>
              </a:ext>
            </a:extLst>
          </p:cNvPr>
          <p:cNvSpPr>
            <a:spLocks noChangeShapeType="1"/>
          </p:cNvSpPr>
          <p:nvPr/>
        </p:nvSpPr>
        <p:spPr bwMode="auto">
          <a:xfrm>
            <a:off x="179388" y="1106488"/>
            <a:ext cx="878681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3" name="Fußzeilenplatzhalter 3">
            <a:extLst>
              <a:ext uri="{FF2B5EF4-FFF2-40B4-BE49-F238E27FC236}">
                <a16:creationId xmlns:a16="http://schemas.microsoft.com/office/drawing/2014/main" id="{FACB1F70-753C-41AD-BEF7-2860A45C5CFB}"/>
              </a:ext>
            </a:extLst>
          </p:cNvPr>
          <p:cNvSpPr txBox="1">
            <a:spLocks/>
          </p:cNvSpPr>
          <p:nvPr userDrawn="1"/>
        </p:nvSpPr>
        <p:spPr>
          <a:xfrm>
            <a:off x="84138" y="4803774"/>
            <a:ext cx="7273925" cy="216247"/>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dirty="0">
                <a:cs typeface="Tahoma" panose="020B0604030504040204" pitchFamily="34" charset="0"/>
              </a:rPr>
              <a:t> Projektseminar Automatisierungstechnik  |  </a:t>
            </a:r>
            <a:r>
              <a:rPr lang="de-DE" sz="1000" dirty="0"/>
              <a:t>Jan Dreiskemper</a:t>
            </a:r>
            <a:r>
              <a:rPr lang="de-DE" altLang="de-DE" sz="1050" cap="all" dirty="0"/>
              <a:t>, </a:t>
            </a:r>
            <a:r>
              <a:rPr lang="de-DE" sz="1000" dirty="0"/>
              <a:t>Fabian Stingl, Ibrahim Bagci, Christian Schroll</a:t>
            </a:r>
            <a:r>
              <a:rPr lang="de-DE" altLang="de-DE" sz="1000" dirty="0">
                <a:cs typeface="Tahoma" panose="020B0604030504040204" pitchFamily="34" charset="0"/>
              </a:rPr>
              <a:t> |  </a:t>
            </a:r>
            <a:fld id="{1B3E0A93-CF6D-498D-85CB-973143193CC2}" type="slidenum">
              <a:rPr lang="de-DE" altLang="de-DE" sz="1000" smtClean="0">
                <a:cs typeface="Tahoma" panose="020B0604030504040204" pitchFamily="34" charset="0"/>
              </a:rPr>
              <a:pPr eaLnBrk="1" hangingPunct="1"/>
              <a:t>‹Nr.›</a:t>
            </a:fld>
            <a:endParaRPr lang="de-DE" altLang="de-DE" sz="1000" dirty="0">
              <a:cs typeface="Tahoma" panose="020B0604030504040204" pitchFamily="34" charset="0"/>
            </a:endParaRPr>
          </a:p>
          <a:p>
            <a:pPr eaLnBrk="1" hangingPunct="1"/>
            <a:endParaRPr lang="de-DE" altLang="de-DE" sz="1000" dirty="0">
              <a:cs typeface="Tahoma" panose="020B0604030504040204" pitchFamily="34" charset="0"/>
            </a:endParaRPr>
          </a:p>
        </p:txBody>
      </p:sp>
      <p:sp>
        <p:nvSpPr>
          <p:cNvPr id="2" name="Line 14">
            <a:extLst>
              <a:ext uri="{FF2B5EF4-FFF2-40B4-BE49-F238E27FC236}">
                <a16:creationId xmlns:a16="http://schemas.microsoft.com/office/drawing/2014/main" id="{1708E7A7-6063-4CF2-8E40-D6109ADC9B87}"/>
              </a:ext>
            </a:extLst>
          </p:cNvPr>
          <p:cNvSpPr>
            <a:spLocks noChangeShapeType="1"/>
          </p:cNvSpPr>
          <p:nvPr userDrawn="1"/>
        </p:nvSpPr>
        <p:spPr bwMode="auto">
          <a:xfrm>
            <a:off x="179388" y="296863"/>
            <a:ext cx="8786812" cy="0"/>
          </a:xfrm>
          <a:prstGeom prst="line">
            <a:avLst/>
          </a:prstGeom>
          <a:noFill/>
          <a:ln w="1524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4" name="Line 15">
            <a:extLst>
              <a:ext uri="{FF2B5EF4-FFF2-40B4-BE49-F238E27FC236}">
                <a16:creationId xmlns:a16="http://schemas.microsoft.com/office/drawing/2014/main" id="{EC82289E-FCBF-4298-A39D-7C0CD63AD03C}"/>
              </a:ext>
            </a:extLst>
          </p:cNvPr>
          <p:cNvSpPr>
            <a:spLocks noChangeShapeType="1"/>
          </p:cNvSpPr>
          <p:nvPr userDrawn="1"/>
        </p:nvSpPr>
        <p:spPr bwMode="auto">
          <a:xfrm>
            <a:off x="179388" y="4775200"/>
            <a:ext cx="878681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pic>
        <p:nvPicPr>
          <p:cNvPr id="1035" name="Picture 9" descr="tud_logo">
            <a:extLst>
              <a:ext uri="{FF2B5EF4-FFF2-40B4-BE49-F238E27FC236}">
                <a16:creationId xmlns:a16="http://schemas.microsoft.com/office/drawing/2014/main" id="{E0007CD3-B42D-404B-88D3-1C109FC4DCD5}"/>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r="5453"/>
          <a:stretch>
            <a:fillRect/>
          </a:stretch>
        </p:blipFill>
        <p:spPr bwMode="auto">
          <a:xfrm>
            <a:off x="7653338" y="401638"/>
            <a:ext cx="14271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fik 3">
            <a:extLst>
              <a:ext uri="{FF2B5EF4-FFF2-40B4-BE49-F238E27FC236}">
                <a16:creationId xmlns:a16="http://schemas.microsoft.com/office/drawing/2014/main" id="{0B56B973-683C-4C01-9B75-0B364328269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328780" y="4849205"/>
            <a:ext cx="1631965" cy="167640"/>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hdr="0"/>
  <p:txStyles>
    <p:titleStyle>
      <a:lvl1pPr algn="l" rtl="0" eaLnBrk="0" fontAlgn="base" hangingPunct="0">
        <a:spcBef>
          <a:spcPct val="0"/>
        </a:spcBef>
        <a:spcAft>
          <a:spcPct val="0"/>
        </a:spcAft>
        <a:defRPr sz="2400" b="1">
          <a:solidFill>
            <a:schemeClr val="tx1"/>
          </a:solidFill>
          <a:latin typeface="+mn-lt"/>
          <a:ea typeface="+mj-ea"/>
          <a:cs typeface="Tahoma" pitchFamily="34" charset="0"/>
        </a:defRPr>
      </a:lvl1pPr>
      <a:lvl2pPr algn="l" rtl="0" eaLnBrk="0" fontAlgn="base" hangingPunct="0">
        <a:spcBef>
          <a:spcPct val="0"/>
        </a:spcBef>
        <a:spcAft>
          <a:spcPct val="0"/>
        </a:spcAft>
        <a:defRPr sz="2400" b="1">
          <a:solidFill>
            <a:schemeClr val="tx1"/>
          </a:solidFill>
          <a:latin typeface="Arial" charset="0"/>
          <a:cs typeface="Tahoma" pitchFamily="34" charset="0"/>
        </a:defRPr>
      </a:lvl2pPr>
      <a:lvl3pPr algn="l" rtl="0" eaLnBrk="0" fontAlgn="base" hangingPunct="0">
        <a:spcBef>
          <a:spcPct val="0"/>
        </a:spcBef>
        <a:spcAft>
          <a:spcPct val="0"/>
        </a:spcAft>
        <a:defRPr sz="2400" b="1">
          <a:solidFill>
            <a:schemeClr val="tx1"/>
          </a:solidFill>
          <a:latin typeface="Arial" charset="0"/>
          <a:cs typeface="Tahoma" pitchFamily="34" charset="0"/>
        </a:defRPr>
      </a:lvl3pPr>
      <a:lvl4pPr algn="l" rtl="0" eaLnBrk="0" fontAlgn="base" hangingPunct="0">
        <a:spcBef>
          <a:spcPct val="0"/>
        </a:spcBef>
        <a:spcAft>
          <a:spcPct val="0"/>
        </a:spcAft>
        <a:defRPr sz="2400" b="1">
          <a:solidFill>
            <a:schemeClr val="tx1"/>
          </a:solidFill>
          <a:latin typeface="Arial" charset="0"/>
          <a:cs typeface="Tahoma" pitchFamily="34" charset="0"/>
        </a:defRPr>
      </a:lvl4pPr>
      <a:lvl5pPr algn="l" rtl="0" eaLnBrk="0" fontAlgn="base" hangingPunct="0">
        <a:spcBef>
          <a:spcPct val="0"/>
        </a:spcBef>
        <a:spcAft>
          <a:spcPct val="0"/>
        </a:spcAft>
        <a:defRPr sz="2400" b="1">
          <a:solidFill>
            <a:schemeClr val="tx1"/>
          </a:solidFill>
          <a:latin typeface="Arial" charset="0"/>
          <a:cs typeface="Tahoma" pitchFamily="34"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hobbyporter.com/hobbyporter-2212-brushless-dc-motor-for-drone-airplane-rc-model-930kv-1000kv-1400kv-1800kv-2200kv-2450kv-gold_p0938.html" TargetMode="External"/><Relationship Id="rId2" Type="http://schemas.openxmlformats.org/officeDocument/2006/relationships/hyperlink" Target="https://wingcopter.com/" TargetMode="External"/><Relationship Id="rId1" Type="http://schemas.openxmlformats.org/officeDocument/2006/relationships/slideLayout" Target="../slideLayouts/slideLayout2.xml"/><Relationship Id="rId4" Type="http://schemas.openxmlformats.org/officeDocument/2006/relationships/hyperlink" Target="https://www.sparkfun.com/datasheets/Robotics/QR_QRE1113.GR.pd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Untertitel 1">
            <a:extLst>
              <a:ext uri="{FF2B5EF4-FFF2-40B4-BE49-F238E27FC236}">
                <a16:creationId xmlns:a16="http://schemas.microsoft.com/office/drawing/2014/main" id="{09529EB4-0CB0-44DD-A456-755390DF7E29}"/>
              </a:ext>
            </a:extLst>
          </p:cNvPr>
          <p:cNvSpPr>
            <a:spLocks noGrp="1"/>
          </p:cNvSpPr>
          <p:nvPr>
            <p:ph type="subTitle" idx="1"/>
          </p:nvPr>
        </p:nvSpPr>
        <p:spPr>
          <a:xfrm>
            <a:off x="250825" y="1419622"/>
            <a:ext cx="6842125" cy="375841"/>
          </a:xfrm>
        </p:spPr>
        <p:txBody>
          <a:bodyPr/>
          <a:lstStyle/>
          <a:p>
            <a:pPr eaLnBrk="1" hangingPunct="1"/>
            <a:r>
              <a:rPr lang="de-DE" sz="1600" dirty="0"/>
              <a:t>Jan Dreiskemper</a:t>
            </a:r>
            <a:r>
              <a:rPr lang="de-DE" altLang="de-DE" sz="1800" cap="all" dirty="0"/>
              <a:t>, </a:t>
            </a:r>
            <a:r>
              <a:rPr lang="de-DE" sz="1600" dirty="0"/>
              <a:t>Fabian Stingl, Ibrahim Bagci, Christian Schroll</a:t>
            </a:r>
            <a:endParaRPr lang="de-DE" altLang="de-DE" sz="1800" cap="all" dirty="0"/>
          </a:p>
        </p:txBody>
      </p:sp>
      <p:sp>
        <p:nvSpPr>
          <p:cNvPr id="3075" name="Titel 2">
            <a:extLst>
              <a:ext uri="{FF2B5EF4-FFF2-40B4-BE49-F238E27FC236}">
                <a16:creationId xmlns:a16="http://schemas.microsoft.com/office/drawing/2014/main" id="{3ED90581-508F-40B0-9CAC-3475FB8E6390}"/>
              </a:ext>
            </a:extLst>
          </p:cNvPr>
          <p:cNvSpPr>
            <a:spLocks noGrp="1"/>
          </p:cNvSpPr>
          <p:nvPr>
            <p:ph type="title"/>
          </p:nvPr>
        </p:nvSpPr>
        <p:spPr>
          <a:xfrm>
            <a:off x="271463" y="366712"/>
            <a:ext cx="7324873" cy="1052909"/>
          </a:xfrm>
        </p:spPr>
        <p:txBody>
          <a:bodyPr/>
          <a:lstStyle/>
          <a:p>
            <a:pPr eaLnBrk="1" hangingPunct="1"/>
            <a:r>
              <a:rPr lang="de-DE" dirty="0"/>
              <a:t>Automatisierte Aufnahme der Drehmoment-Kennlinie eines Propellers mit </a:t>
            </a:r>
            <a:r>
              <a:rPr lang="de-DE" dirty="0" err="1"/>
              <a:t>Brushless</a:t>
            </a:r>
            <a:r>
              <a:rPr lang="de-DE" dirty="0"/>
              <a:t>-Motor</a:t>
            </a:r>
            <a:endParaRPr lang="de-DE" altLang="de-DE" cap="all" dirty="0"/>
          </a:p>
        </p:txBody>
      </p:sp>
      <p:pic>
        <p:nvPicPr>
          <p:cNvPr id="4" name="Grafik 3" descr="Ein Bild, das Boden, Küchengerät enthält.&#10;&#10;Automatisch generierte Beschreibung">
            <a:extLst>
              <a:ext uri="{FF2B5EF4-FFF2-40B4-BE49-F238E27FC236}">
                <a16:creationId xmlns:a16="http://schemas.microsoft.com/office/drawing/2014/main" id="{9D08090B-8958-4E1A-AFF1-663EBB0C2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2030222"/>
            <a:ext cx="3456384" cy="26356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3AD876-FDC4-44E1-AD0C-EC7D3C347F4C}"/>
              </a:ext>
            </a:extLst>
          </p:cNvPr>
          <p:cNvSpPr>
            <a:spLocks noGrp="1"/>
          </p:cNvSpPr>
          <p:nvPr>
            <p:ph type="title"/>
          </p:nvPr>
        </p:nvSpPr>
        <p:spPr/>
        <p:txBody>
          <a:bodyPr/>
          <a:lstStyle/>
          <a:p>
            <a:r>
              <a:rPr lang="de-DE" dirty="0"/>
              <a:t>Drehmoment - Elektrisch</a:t>
            </a:r>
          </a:p>
        </p:txBody>
      </p:sp>
      <p:sp>
        <p:nvSpPr>
          <p:cNvPr id="3" name="Inhaltsplatzhalter 2">
            <a:extLst>
              <a:ext uri="{FF2B5EF4-FFF2-40B4-BE49-F238E27FC236}">
                <a16:creationId xmlns:a16="http://schemas.microsoft.com/office/drawing/2014/main" id="{645F0C61-BD1B-4F16-99D7-0D445D2AC286}"/>
              </a:ext>
            </a:extLst>
          </p:cNvPr>
          <p:cNvSpPr>
            <a:spLocks noGrp="1"/>
          </p:cNvSpPr>
          <p:nvPr>
            <p:ph idx="11"/>
          </p:nvPr>
        </p:nvSpPr>
        <p:spPr>
          <a:xfrm>
            <a:off x="180490" y="2616194"/>
            <a:ext cx="8783998" cy="1929238"/>
          </a:xfrm>
        </p:spPr>
        <p:txBody>
          <a:bodyPr/>
          <a:lstStyle/>
          <a:p>
            <a:pPr marL="342900" indent="-342900">
              <a:buFont typeface="Arial" panose="020B0604020202020204" pitchFamily="34" charset="0"/>
              <a:buChar char="•"/>
            </a:pPr>
            <a:r>
              <a:rPr lang="de-DE" dirty="0"/>
              <a:t>Strom und Drehmoment sind proportional</a:t>
            </a:r>
          </a:p>
          <a:p>
            <a:pPr marL="342900" indent="-342900">
              <a:buFont typeface="Arial" panose="020B0604020202020204" pitchFamily="34" charset="0"/>
              <a:buChar char="•"/>
            </a:pPr>
            <a:r>
              <a:rPr lang="de-DE" dirty="0"/>
              <a:t>Ankerstrom </a:t>
            </a:r>
            <a:r>
              <a:rPr lang="de-DE" b="0" i="0" dirty="0">
                <a:solidFill>
                  <a:srgbClr val="111111"/>
                </a:solidFill>
                <a:effectLst/>
                <a:latin typeface="u2400"/>
              </a:rPr>
              <a:t>➔</a:t>
            </a:r>
            <a:r>
              <a:rPr lang="de-DE" dirty="0"/>
              <a:t> Phasenstrom</a:t>
            </a:r>
          </a:p>
          <a:p>
            <a:pPr marL="342900" indent="-342900">
              <a:buFont typeface="Arial" panose="020B0604020202020204" pitchFamily="34" charset="0"/>
              <a:buChar char="•"/>
            </a:pPr>
            <a:r>
              <a:rPr lang="de-DE" dirty="0"/>
              <a:t>Zusammenhang DC-Strom wird auch untersucht</a:t>
            </a:r>
          </a:p>
          <a:p>
            <a:pPr marL="701675" lvl="2" indent="-342900">
              <a:buFont typeface="Arial" panose="020B0604020202020204" pitchFamily="34" charset="0"/>
              <a:buChar char="•"/>
            </a:pPr>
            <a:endParaRPr lang="de-DE" dirty="0"/>
          </a:p>
          <a:p>
            <a:pPr marL="701675" lvl="2" indent="-342900">
              <a:buFont typeface="Arial" panose="020B0604020202020204" pitchFamily="34" charset="0"/>
              <a:buChar char="•"/>
            </a:pPr>
            <a:endParaRPr lang="de-DE" dirty="0"/>
          </a:p>
        </p:txBody>
      </p:sp>
      <p:pic>
        <p:nvPicPr>
          <p:cNvPr id="5" name="Grafik 4">
            <a:extLst>
              <a:ext uri="{FF2B5EF4-FFF2-40B4-BE49-F238E27FC236}">
                <a16:creationId xmlns:a16="http://schemas.microsoft.com/office/drawing/2014/main" id="{69116F08-E717-4739-A9DE-7B2D4CEF1E8D}"/>
              </a:ext>
            </a:extLst>
          </p:cNvPr>
          <p:cNvPicPr>
            <a:picLocks noChangeAspect="1"/>
          </p:cNvPicPr>
          <p:nvPr/>
        </p:nvPicPr>
        <p:blipFill>
          <a:blip r:embed="rId3"/>
          <a:stretch>
            <a:fillRect/>
          </a:stretch>
        </p:blipFill>
        <p:spPr>
          <a:xfrm>
            <a:off x="2717913" y="1329494"/>
            <a:ext cx="3708174" cy="1197814"/>
          </a:xfrm>
          <a:prstGeom prst="rect">
            <a:avLst/>
          </a:prstGeom>
        </p:spPr>
      </p:pic>
    </p:spTree>
    <p:extLst>
      <p:ext uri="{BB962C8B-B14F-4D97-AF65-F5344CB8AC3E}">
        <p14:creationId xmlns:p14="http://schemas.microsoft.com/office/powerpoint/2010/main" val="114252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C9A72-95B2-4410-A4D8-F14FF32FB398}"/>
              </a:ext>
            </a:extLst>
          </p:cNvPr>
          <p:cNvSpPr>
            <a:spLocks noGrp="1"/>
          </p:cNvSpPr>
          <p:nvPr>
            <p:ph type="title"/>
          </p:nvPr>
        </p:nvSpPr>
        <p:spPr/>
        <p:txBody>
          <a:bodyPr/>
          <a:lstStyle/>
          <a:p>
            <a:r>
              <a:rPr lang="de-DE" dirty="0"/>
              <a:t>Phasenstrom</a:t>
            </a:r>
          </a:p>
        </p:txBody>
      </p:sp>
      <p:sp>
        <p:nvSpPr>
          <p:cNvPr id="3" name="Inhaltsplatzhalter 2">
            <a:extLst>
              <a:ext uri="{FF2B5EF4-FFF2-40B4-BE49-F238E27FC236}">
                <a16:creationId xmlns:a16="http://schemas.microsoft.com/office/drawing/2014/main" id="{96B1DFE6-E92B-43C6-AB9E-197D7E950554}"/>
              </a:ext>
            </a:extLst>
          </p:cNvPr>
          <p:cNvSpPr>
            <a:spLocks noGrp="1"/>
          </p:cNvSpPr>
          <p:nvPr>
            <p:ph idx="11"/>
          </p:nvPr>
        </p:nvSpPr>
        <p:spPr>
          <a:xfrm>
            <a:off x="180490" y="1185474"/>
            <a:ext cx="4247494" cy="3359957"/>
          </a:xfrm>
        </p:spPr>
        <p:txBody>
          <a:bodyPr/>
          <a:lstStyle/>
          <a:p>
            <a:pPr marL="0" indent="0"/>
            <a:endParaRPr lang="de-DE" dirty="0"/>
          </a:p>
          <a:p>
            <a:endParaRPr lang="de-DE" dirty="0"/>
          </a:p>
        </p:txBody>
      </p:sp>
      <p:grpSp>
        <p:nvGrpSpPr>
          <p:cNvPr id="10" name="Gruppieren 9">
            <a:extLst>
              <a:ext uri="{FF2B5EF4-FFF2-40B4-BE49-F238E27FC236}">
                <a16:creationId xmlns:a16="http://schemas.microsoft.com/office/drawing/2014/main" id="{81786783-C2E1-46D7-9DD0-E061F2913FC5}"/>
              </a:ext>
            </a:extLst>
          </p:cNvPr>
          <p:cNvGrpSpPr/>
          <p:nvPr/>
        </p:nvGrpSpPr>
        <p:grpSpPr>
          <a:xfrm>
            <a:off x="540469" y="1059582"/>
            <a:ext cx="3875608" cy="3644955"/>
            <a:chOff x="552376" y="1059582"/>
            <a:chExt cx="3875608" cy="3644955"/>
          </a:xfrm>
        </p:grpSpPr>
        <p:pic>
          <p:nvPicPr>
            <p:cNvPr id="5" name="Grafik 4">
              <a:extLst>
                <a:ext uri="{FF2B5EF4-FFF2-40B4-BE49-F238E27FC236}">
                  <a16:creationId xmlns:a16="http://schemas.microsoft.com/office/drawing/2014/main" id="{9C976C49-99E0-499B-8C41-8F8F6E0A9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76" y="1059582"/>
              <a:ext cx="3875608" cy="3270177"/>
            </a:xfrm>
            <a:prstGeom prst="rect">
              <a:avLst/>
            </a:prstGeom>
          </p:spPr>
        </p:pic>
        <p:sp>
          <p:nvSpPr>
            <p:cNvPr id="7" name="Textfeld 6">
              <a:extLst>
                <a:ext uri="{FF2B5EF4-FFF2-40B4-BE49-F238E27FC236}">
                  <a16:creationId xmlns:a16="http://schemas.microsoft.com/office/drawing/2014/main" id="{5809A2CE-1952-4A46-AD6F-381438D4C155}"/>
                </a:ext>
              </a:extLst>
            </p:cNvPr>
            <p:cNvSpPr txBox="1"/>
            <p:nvPr/>
          </p:nvSpPr>
          <p:spPr>
            <a:xfrm>
              <a:off x="2102894" y="4335205"/>
              <a:ext cx="774571" cy="369332"/>
            </a:xfrm>
            <a:prstGeom prst="rect">
              <a:avLst/>
            </a:prstGeom>
            <a:noFill/>
          </p:spPr>
          <p:txBody>
            <a:bodyPr wrap="none" rtlCol="0">
              <a:spAutoFit/>
            </a:bodyPr>
            <a:lstStyle/>
            <a:p>
              <a:r>
                <a:rPr lang="de-DE" dirty="0"/>
                <a:t>100%</a:t>
              </a:r>
            </a:p>
          </p:txBody>
        </p:sp>
      </p:grpSp>
      <p:grpSp>
        <p:nvGrpSpPr>
          <p:cNvPr id="9" name="Gruppieren 8">
            <a:extLst>
              <a:ext uri="{FF2B5EF4-FFF2-40B4-BE49-F238E27FC236}">
                <a16:creationId xmlns:a16="http://schemas.microsoft.com/office/drawing/2014/main" id="{BA40C683-9A8F-430B-8D3F-39F0C15AE9E1}"/>
              </a:ext>
            </a:extLst>
          </p:cNvPr>
          <p:cNvGrpSpPr/>
          <p:nvPr/>
        </p:nvGrpSpPr>
        <p:grpSpPr>
          <a:xfrm>
            <a:off x="4606397" y="1059581"/>
            <a:ext cx="3891043" cy="3639509"/>
            <a:chOff x="4572000" y="1059581"/>
            <a:chExt cx="3891043" cy="3639509"/>
          </a:xfrm>
        </p:grpSpPr>
        <p:pic>
          <p:nvPicPr>
            <p:cNvPr id="6" name="Grafik 5">
              <a:extLst>
                <a:ext uri="{FF2B5EF4-FFF2-40B4-BE49-F238E27FC236}">
                  <a16:creationId xmlns:a16="http://schemas.microsoft.com/office/drawing/2014/main" id="{70301CD7-1B09-4FF0-AD4C-3570807A3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59581"/>
              <a:ext cx="3891043" cy="3270177"/>
            </a:xfrm>
            <a:prstGeom prst="rect">
              <a:avLst/>
            </a:prstGeom>
          </p:spPr>
        </p:pic>
        <p:sp>
          <p:nvSpPr>
            <p:cNvPr id="8" name="Textfeld 7">
              <a:extLst>
                <a:ext uri="{FF2B5EF4-FFF2-40B4-BE49-F238E27FC236}">
                  <a16:creationId xmlns:a16="http://schemas.microsoft.com/office/drawing/2014/main" id="{1F4E0982-2E61-47E3-9EA3-0CD12BD61487}"/>
                </a:ext>
              </a:extLst>
            </p:cNvPr>
            <p:cNvSpPr txBox="1"/>
            <p:nvPr/>
          </p:nvSpPr>
          <p:spPr>
            <a:xfrm>
              <a:off x="6392668" y="4329758"/>
              <a:ext cx="648072" cy="369332"/>
            </a:xfrm>
            <a:prstGeom prst="rect">
              <a:avLst/>
            </a:prstGeom>
            <a:noFill/>
          </p:spPr>
          <p:txBody>
            <a:bodyPr wrap="square" rtlCol="0">
              <a:spAutoFit/>
            </a:bodyPr>
            <a:lstStyle/>
            <a:p>
              <a:r>
                <a:rPr lang="de-DE" dirty="0"/>
                <a:t>10%</a:t>
              </a:r>
            </a:p>
          </p:txBody>
        </p:sp>
      </p:grpSp>
    </p:spTree>
    <p:extLst>
      <p:ext uri="{BB962C8B-B14F-4D97-AF65-F5344CB8AC3E}">
        <p14:creationId xmlns:p14="http://schemas.microsoft.com/office/powerpoint/2010/main" val="20566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13840-6C3B-4D87-8A6F-0DEB82C123E6}"/>
              </a:ext>
            </a:extLst>
          </p:cNvPr>
          <p:cNvSpPr>
            <a:spLocks noGrp="1"/>
          </p:cNvSpPr>
          <p:nvPr>
            <p:ph type="title"/>
          </p:nvPr>
        </p:nvSpPr>
        <p:spPr/>
        <p:txBody>
          <a:bodyPr/>
          <a:lstStyle/>
          <a:p>
            <a:r>
              <a:rPr lang="de-DE" dirty="0"/>
              <a:t>Verarbeitung Phasenstrom</a:t>
            </a:r>
          </a:p>
        </p:txBody>
      </p:sp>
      <p:sp>
        <p:nvSpPr>
          <p:cNvPr id="3" name="Inhaltsplatzhalter 2">
            <a:extLst>
              <a:ext uri="{FF2B5EF4-FFF2-40B4-BE49-F238E27FC236}">
                <a16:creationId xmlns:a16="http://schemas.microsoft.com/office/drawing/2014/main" id="{4DBC7BFF-4684-4BA8-9F5E-06657B186EDB}"/>
              </a:ext>
            </a:extLst>
          </p:cNvPr>
          <p:cNvSpPr>
            <a:spLocks noGrp="1"/>
          </p:cNvSpPr>
          <p:nvPr>
            <p:ph idx="11"/>
          </p:nvPr>
        </p:nvSpPr>
        <p:spPr>
          <a:xfrm>
            <a:off x="180490" y="1185474"/>
            <a:ext cx="4535526" cy="3359957"/>
          </a:xfrm>
        </p:spPr>
        <p:txBody>
          <a:bodyPr/>
          <a:lstStyle/>
          <a:p>
            <a:pPr marL="457200" indent="-457200">
              <a:buFont typeface="Arial" panose="020B0604020202020204" pitchFamily="34" charset="0"/>
              <a:buChar char="•"/>
            </a:pPr>
            <a:r>
              <a:rPr lang="de-DE" dirty="0"/>
              <a:t>Periodenerkennung </a:t>
            </a:r>
          </a:p>
          <a:p>
            <a:pPr marL="701675" lvl="2" indent="-342900">
              <a:buFont typeface="Arial" panose="020B0604020202020204" pitchFamily="34" charset="0"/>
              <a:buChar char="•"/>
            </a:pPr>
            <a:r>
              <a:rPr lang="de-DE" dirty="0"/>
              <a:t>Glätten</a:t>
            </a:r>
          </a:p>
          <a:p>
            <a:pPr marL="701675" lvl="2" indent="-342900">
              <a:buFont typeface="Arial" panose="020B0604020202020204" pitchFamily="34" charset="0"/>
              <a:buChar char="•"/>
            </a:pPr>
            <a:r>
              <a:rPr lang="de-DE" dirty="0"/>
              <a:t>Nulldurchgang</a:t>
            </a:r>
          </a:p>
          <a:p>
            <a:pPr marL="457200" indent="-457200">
              <a:buFont typeface="Arial" panose="020B0604020202020204" pitchFamily="34" charset="0"/>
              <a:buChar char="•"/>
            </a:pPr>
            <a:r>
              <a:rPr lang="de-DE" dirty="0"/>
              <a:t>Aufteilen in pos. und neg. Teil</a:t>
            </a:r>
          </a:p>
          <a:p>
            <a:pPr marL="701675" lvl="2" indent="-342900">
              <a:buFont typeface="Arial" panose="020B0604020202020204" pitchFamily="34" charset="0"/>
              <a:buChar char="•"/>
            </a:pPr>
            <a:r>
              <a:rPr lang="de-DE" dirty="0"/>
              <a:t>neg. Teil mit </a:t>
            </a:r>
            <a:r>
              <a:rPr lang="de-DE" i="1" dirty="0"/>
              <a:t>-1</a:t>
            </a:r>
            <a:r>
              <a:rPr lang="de-DE" dirty="0"/>
              <a:t> multiplizieren</a:t>
            </a:r>
          </a:p>
          <a:p>
            <a:pPr marL="457200" indent="-457200">
              <a:buFont typeface="Arial" panose="020B0604020202020204" pitchFamily="34" charset="0"/>
              <a:buChar char="•"/>
            </a:pPr>
            <a:r>
              <a:rPr lang="de-DE" dirty="0"/>
              <a:t>Mittelwert mit </a:t>
            </a:r>
            <a:r>
              <a:rPr lang="de-DE" i="1" dirty="0"/>
              <a:t>3/2</a:t>
            </a:r>
            <a:r>
              <a:rPr lang="de-DE" dirty="0"/>
              <a:t> multiplizieren</a:t>
            </a:r>
          </a:p>
        </p:txBody>
      </p:sp>
      <p:pic>
        <p:nvPicPr>
          <p:cNvPr id="5" name="Grafik 4">
            <a:extLst>
              <a:ext uri="{FF2B5EF4-FFF2-40B4-BE49-F238E27FC236}">
                <a16:creationId xmlns:a16="http://schemas.microsoft.com/office/drawing/2014/main" id="{756E9CAA-1D67-41D1-937E-447FC4F22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587" y="1177615"/>
            <a:ext cx="4357514" cy="3359957"/>
          </a:xfrm>
          <a:prstGeom prst="rect">
            <a:avLst/>
          </a:prstGeom>
        </p:spPr>
      </p:pic>
      <p:sp>
        <p:nvSpPr>
          <p:cNvPr id="6" name="Pfeil: nach unten 5">
            <a:extLst>
              <a:ext uri="{FF2B5EF4-FFF2-40B4-BE49-F238E27FC236}">
                <a16:creationId xmlns:a16="http://schemas.microsoft.com/office/drawing/2014/main" id="{0243EA65-685B-477E-81A9-53C2F2E36C9F}"/>
              </a:ext>
            </a:extLst>
          </p:cNvPr>
          <p:cNvSpPr/>
          <p:nvPr/>
        </p:nvSpPr>
        <p:spPr>
          <a:xfrm rot="19850271">
            <a:off x="7034914" y="2415777"/>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7" name="Pfeil: nach unten 6">
            <a:extLst>
              <a:ext uri="{FF2B5EF4-FFF2-40B4-BE49-F238E27FC236}">
                <a16:creationId xmlns:a16="http://schemas.microsoft.com/office/drawing/2014/main" id="{033FA74B-AA7A-45B9-BFE1-221EDA2D0187}"/>
              </a:ext>
            </a:extLst>
          </p:cNvPr>
          <p:cNvSpPr/>
          <p:nvPr/>
        </p:nvSpPr>
        <p:spPr>
          <a:xfrm rot="2952671">
            <a:off x="8303546" y="2509196"/>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Tree>
    <p:extLst>
      <p:ext uri="{BB962C8B-B14F-4D97-AF65-F5344CB8AC3E}">
        <p14:creationId xmlns:p14="http://schemas.microsoft.com/office/powerpoint/2010/main" val="4926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47D3E-0A12-44E4-B4A6-DF581E530DA6}"/>
              </a:ext>
            </a:extLst>
          </p:cNvPr>
          <p:cNvSpPr>
            <a:spLocks noGrp="1"/>
          </p:cNvSpPr>
          <p:nvPr>
            <p:ph type="title"/>
          </p:nvPr>
        </p:nvSpPr>
        <p:spPr/>
        <p:txBody>
          <a:bodyPr/>
          <a:lstStyle/>
          <a:p>
            <a:r>
              <a:rPr lang="de-DE" dirty="0"/>
              <a:t>Drehzahl - Elektrisch</a:t>
            </a:r>
          </a:p>
        </p:txBody>
      </p:sp>
      <p:sp>
        <p:nvSpPr>
          <p:cNvPr id="3" name="Inhaltsplatzhalter 2">
            <a:extLst>
              <a:ext uri="{FF2B5EF4-FFF2-40B4-BE49-F238E27FC236}">
                <a16:creationId xmlns:a16="http://schemas.microsoft.com/office/drawing/2014/main" id="{1368E8E8-2A72-49A3-A00F-905A4FAAEE78}"/>
              </a:ext>
            </a:extLst>
          </p:cNvPr>
          <p:cNvSpPr>
            <a:spLocks noGrp="1"/>
          </p:cNvSpPr>
          <p:nvPr>
            <p:ph idx="11"/>
          </p:nvPr>
        </p:nvSpPr>
        <p:spPr>
          <a:xfrm>
            <a:off x="181500" y="1185474"/>
            <a:ext cx="4174476" cy="3359957"/>
          </a:xfrm>
        </p:spPr>
        <p:txBody>
          <a:bodyPr/>
          <a:lstStyle/>
          <a:p>
            <a:pPr marL="342900" indent="-342900">
              <a:buFont typeface="Arial" panose="020B0604020202020204" pitchFamily="34" charset="0"/>
              <a:buChar char="•"/>
            </a:pPr>
            <a:r>
              <a:rPr lang="de-DE" dirty="0"/>
              <a:t>Phase zu Phase</a:t>
            </a:r>
          </a:p>
          <a:p>
            <a:pPr marL="701675" lvl="2" indent="-342900">
              <a:buFont typeface="Arial" panose="020B0604020202020204" pitchFamily="34" charset="0"/>
              <a:buChar char="•"/>
            </a:pPr>
            <a:r>
              <a:rPr lang="de-DE" dirty="0"/>
              <a:t>Spannung sinusförmig</a:t>
            </a:r>
          </a:p>
          <a:p>
            <a:pPr marL="342900" indent="-342900">
              <a:buFont typeface="Arial" panose="020B0604020202020204" pitchFamily="34" charset="0"/>
              <a:buChar char="•"/>
            </a:pPr>
            <a:r>
              <a:rPr lang="de-DE" dirty="0"/>
              <a:t>Frequenz der Nulldurchgänge</a:t>
            </a:r>
          </a:p>
          <a:p>
            <a:endParaRPr lang="de-DE" dirty="0"/>
          </a:p>
        </p:txBody>
      </p:sp>
      <p:pic>
        <p:nvPicPr>
          <p:cNvPr id="5" name="Grafik 4">
            <a:extLst>
              <a:ext uri="{FF2B5EF4-FFF2-40B4-BE49-F238E27FC236}">
                <a16:creationId xmlns:a16="http://schemas.microsoft.com/office/drawing/2014/main" id="{0332799C-20D5-4F01-800B-952F04D48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110" y="2571750"/>
            <a:ext cx="4344950" cy="2019777"/>
          </a:xfrm>
          <a:prstGeom prst="rect">
            <a:avLst/>
          </a:prstGeom>
        </p:spPr>
      </p:pic>
      <p:sp>
        <p:nvSpPr>
          <p:cNvPr id="4" name="Textfeld 3">
            <a:extLst>
              <a:ext uri="{FF2B5EF4-FFF2-40B4-BE49-F238E27FC236}">
                <a16:creationId xmlns:a16="http://schemas.microsoft.com/office/drawing/2014/main" id="{D73C9433-8FBF-4575-A1CA-27F3481E1FEE}"/>
              </a:ext>
            </a:extLst>
          </p:cNvPr>
          <p:cNvSpPr txBox="1"/>
          <p:nvPr/>
        </p:nvSpPr>
        <p:spPr>
          <a:xfrm>
            <a:off x="6948264" y="2139702"/>
            <a:ext cx="1928733" cy="646331"/>
          </a:xfrm>
          <a:prstGeom prst="rect">
            <a:avLst/>
          </a:prstGeom>
          <a:solidFill>
            <a:schemeClr val="bg1"/>
          </a:solidFill>
          <a:ln>
            <a:solidFill>
              <a:schemeClr val="tx1"/>
            </a:solidFill>
          </a:ln>
        </p:spPr>
        <p:txBody>
          <a:bodyPr wrap="none" rtlCol="0">
            <a:spAutoFit/>
          </a:bodyPr>
          <a:lstStyle/>
          <a:p>
            <a:pPr algn="ctr"/>
            <a:r>
              <a:rPr lang="de-DE" dirty="0"/>
              <a:t>Phase zu Phase </a:t>
            </a:r>
          </a:p>
          <a:p>
            <a:pPr algn="ctr"/>
            <a:r>
              <a:rPr lang="de-DE" dirty="0"/>
              <a:t>Geglättet</a:t>
            </a:r>
          </a:p>
        </p:txBody>
      </p:sp>
    </p:spTree>
    <p:extLst>
      <p:ext uri="{BB962C8B-B14F-4D97-AF65-F5344CB8AC3E}">
        <p14:creationId xmlns:p14="http://schemas.microsoft.com/office/powerpoint/2010/main" val="386819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7B6F41-1F93-4DF9-88FF-E2912987F47A}"/>
              </a:ext>
            </a:extLst>
          </p:cNvPr>
          <p:cNvSpPr>
            <a:spLocks noGrp="1"/>
          </p:cNvSpPr>
          <p:nvPr>
            <p:ph type="title"/>
          </p:nvPr>
        </p:nvSpPr>
        <p:spPr/>
        <p:txBody>
          <a:bodyPr/>
          <a:lstStyle/>
          <a:p>
            <a:r>
              <a:rPr lang="de-DE" dirty="0"/>
              <a:t>Drehzahl Messkette</a:t>
            </a:r>
          </a:p>
        </p:txBody>
      </p:sp>
      <p:pic>
        <p:nvPicPr>
          <p:cNvPr id="5" name="Inhaltsplatzhalter 4">
            <a:extLst>
              <a:ext uri="{FF2B5EF4-FFF2-40B4-BE49-F238E27FC236}">
                <a16:creationId xmlns:a16="http://schemas.microsoft.com/office/drawing/2014/main" id="{A9A36FC6-09A3-4A8E-89AD-3CD6C8BE3422}"/>
              </a:ext>
            </a:extLst>
          </p:cNvPr>
          <p:cNvPicPr>
            <a:picLocks noGrp="1" noChangeAspect="1"/>
          </p:cNvPicPr>
          <p:nvPr>
            <p:ph idx="11"/>
          </p:nvPr>
        </p:nvPicPr>
        <p:blipFill>
          <a:blip r:embed="rId3">
            <a:extLst>
              <a:ext uri="{28A0092B-C50C-407E-A947-70E740481C1C}">
                <a14:useLocalDpi xmlns:a14="http://schemas.microsoft.com/office/drawing/2010/main" val="0"/>
              </a:ext>
            </a:extLst>
          </a:blip>
          <a:srcRect/>
          <a:stretch/>
        </p:blipFill>
        <p:spPr>
          <a:xfrm>
            <a:off x="685089" y="1491630"/>
            <a:ext cx="7433186" cy="2736304"/>
          </a:xfrm>
        </p:spPr>
      </p:pic>
      <p:sp>
        <p:nvSpPr>
          <p:cNvPr id="4" name="Pfeil: nach unten 3">
            <a:extLst>
              <a:ext uri="{FF2B5EF4-FFF2-40B4-BE49-F238E27FC236}">
                <a16:creationId xmlns:a16="http://schemas.microsoft.com/office/drawing/2014/main" id="{66D99C42-848C-4084-81DF-7101EA765A6B}"/>
              </a:ext>
            </a:extLst>
          </p:cNvPr>
          <p:cNvSpPr/>
          <p:nvPr/>
        </p:nvSpPr>
        <p:spPr>
          <a:xfrm rot="19467195">
            <a:off x="786130" y="1326890"/>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6" name="Pfeil: nach unten 5">
            <a:extLst>
              <a:ext uri="{FF2B5EF4-FFF2-40B4-BE49-F238E27FC236}">
                <a16:creationId xmlns:a16="http://schemas.microsoft.com/office/drawing/2014/main" id="{F8E34B1D-1408-4E44-B3C9-62D9FFA433CB}"/>
              </a:ext>
            </a:extLst>
          </p:cNvPr>
          <p:cNvSpPr/>
          <p:nvPr/>
        </p:nvSpPr>
        <p:spPr>
          <a:xfrm rot="19850271">
            <a:off x="786132" y="3457611"/>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7" name="Pfeil: nach unten 6">
            <a:extLst>
              <a:ext uri="{FF2B5EF4-FFF2-40B4-BE49-F238E27FC236}">
                <a16:creationId xmlns:a16="http://schemas.microsoft.com/office/drawing/2014/main" id="{C3EDBFEF-5AAB-4E3B-9FEC-D0C6B678648A}"/>
              </a:ext>
            </a:extLst>
          </p:cNvPr>
          <p:cNvSpPr/>
          <p:nvPr/>
        </p:nvSpPr>
        <p:spPr>
          <a:xfrm rot="1251803">
            <a:off x="3481637" y="2063932"/>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9" name="Pfeil: nach unten 8">
            <a:extLst>
              <a:ext uri="{FF2B5EF4-FFF2-40B4-BE49-F238E27FC236}">
                <a16:creationId xmlns:a16="http://schemas.microsoft.com/office/drawing/2014/main" id="{C32ACAFD-5894-4770-AF9B-41C124A8C072}"/>
              </a:ext>
            </a:extLst>
          </p:cNvPr>
          <p:cNvSpPr/>
          <p:nvPr/>
        </p:nvSpPr>
        <p:spPr>
          <a:xfrm rot="1159879">
            <a:off x="5063605" y="1774590"/>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10" name="Pfeil: nach unten 9">
            <a:extLst>
              <a:ext uri="{FF2B5EF4-FFF2-40B4-BE49-F238E27FC236}">
                <a16:creationId xmlns:a16="http://schemas.microsoft.com/office/drawing/2014/main" id="{F962C2FB-AE2B-42FF-8EE2-0B0F536661E8}"/>
              </a:ext>
            </a:extLst>
          </p:cNvPr>
          <p:cNvSpPr/>
          <p:nvPr/>
        </p:nvSpPr>
        <p:spPr>
          <a:xfrm rot="1251803">
            <a:off x="6620820" y="1763440"/>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3" name="Textfeld 2">
            <a:extLst>
              <a:ext uri="{FF2B5EF4-FFF2-40B4-BE49-F238E27FC236}">
                <a16:creationId xmlns:a16="http://schemas.microsoft.com/office/drawing/2014/main" id="{6AA8ED05-859E-4084-8BC1-6E39CC268244}"/>
              </a:ext>
            </a:extLst>
          </p:cNvPr>
          <p:cNvSpPr txBox="1"/>
          <p:nvPr/>
        </p:nvSpPr>
        <p:spPr>
          <a:xfrm>
            <a:off x="232095" y="1203598"/>
            <a:ext cx="453970" cy="369332"/>
          </a:xfrm>
          <a:prstGeom prst="rect">
            <a:avLst/>
          </a:prstGeom>
          <a:noFill/>
        </p:spPr>
        <p:txBody>
          <a:bodyPr wrap="none" rtlCol="0">
            <a:spAutoFit/>
          </a:bodyPr>
          <a:lstStyle/>
          <a:p>
            <a:r>
              <a:rPr lang="de-DE" dirty="0"/>
              <a:t>1.)</a:t>
            </a:r>
          </a:p>
        </p:txBody>
      </p:sp>
      <p:sp>
        <p:nvSpPr>
          <p:cNvPr id="11" name="Textfeld 10">
            <a:extLst>
              <a:ext uri="{FF2B5EF4-FFF2-40B4-BE49-F238E27FC236}">
                <a16:creationId xmlns:a16="http://schemas.microsoft.com/office/drawing/2014/main" id="{33159970-FCF7-491C-8500-05B3F8A5071C}"/>
              </a:ext>
            </a:extLst>
          </p:cNvPr>
          <p:cNvSpPr txBox="1"/>
          <p:nvPr/>
        </p:nvSpPr>
        <p:spPr>
          <a:xfrm>
            <a:off x="323528" y="3055055"/>
            <a:ext cx="453970" cy="369332"/>
          </a:xfrm>
          <a:prstGeom prst="rect">
            <a:avLst/>
          </a:prstGeom>
          <a:noFill/>
        </p:spPr>
        <p:txBody>
          <a:bodyPr wrap="none" rtlCol="0">
            <a:spAutoFit/>
          </a:bodyPr>
          <a:lstStyle/>
          <a:p>
            <a:r>
              <a:rPr lang="de-DE" dirty="0"/>
              <a:t>1.)</a:t>
            </a:r>
          </a:p>
        </p:txBody>
      </p:sp>
      <p:sp>
        <p:nvSpPr>
          <p:cNvPr id="12" name="Textfeld 11">
            <a:extLst>
              <a:ext uri="{FF2B5EF4-FFF2-40B4-BE49-F238E27FC236}">
                <a16:creationId xmlns:a16="http://schemas.microsoft.com/office/drawing/2014/main" id="{9CAE966C-C2BB-4815-9BB3-D51123DD508F}"/>
              </a:ext>
            </a:extLst>
          </p:cNvPr>
          <p:cNvSpPr txBox="1"/>
          <p:nvPr/>
        </p:nvSpPr>
        <p:spPr>
          <a:xfrm>
            <a:off x="3435276" y="1589141"/>
            <a:ext cx="453970" cy="369332"/>
          </a:xfrm>
          <a:prstGeom prst="rect">
            <a:avLst/>
          </a:prstGeom>
          <a:noFill/>
        </p:spPr>
        <p:txBody>
          <a:bodyPr wrap="none" rtlCol="0">
            <a:spAutoFit/>
          </a:bodyPr>
          <a:lstStyle/>
          <a:p>
            <a:r>
              <a:rPr lang="de-DE" dirty="0"/>
              <a:t>2.)</a:t>
            </a:r>
          </a:p>
        </p:txBody>
      </p:sp>
      <p:sp>
        <p:nvSpPr>
          <p:cNvPr id="13" name="Textfeld 12">
            <a:extLst>
              <a:ext uri="{FF2B5EF4-FFF2-40B4-BE49-F238E27FC236}">
                <a16:creationId xmlns:a16="http://schemas.microsoft.com/office/drawing/2014/main" id="{382B4794-CF94-45C6-B866-E9F471B0B6AA}"/>
              </a:ext>
            </a:extLst>
          </p:cNvPr>
          <p:cNvSpPr txBox="1"/>
          <p:nvPr/>
        </p:nvSpPr>
        <p:spPr>
          <a:xfrm>
            <a:off x="4996067" y="1449772"/>
            <a:ext cx="453970" cy="369332"/>
          </a:xfrm>
          <a:prstGeom prst="rect">
            <a:avLst/>
          </a:prstGeom>
          <a:noFill/>
        </p:spPr>
        <p:txBody>
          <a:bodyPr wrap="none" rtlCol="0">
            <a:spAutoFit/>
          </a:bodyPr>
          <a:lstStyle/>
          <a:p>
            <a:r>
              <a:rPr lang="de-DE" dirty="0"/>
              <a:t>3.)</a:t>
            </a:r>
          </a:p>
        </p:txBody>
      </p:sp>
      <p:sp>
        <p:nvSpPr>
          <p:cNvPr id="14" name="Textfeld 13">
            <a:extLst>
              <a:ext uri="{FF2B5EF4-FFF2-40B4-BE49-F238E27FC236}">
                <a16:creationId xmlns:a16="http://schemas.microsoft.com/office/drawing/2014/main" id="{BD47E8B4-C18B-407A-BE73-3DCBE9EC318C}"/>
              </a:ext>
            </a:extLst>
          </p:cNvPr>
          <p:cNvSpPr txBox="1"/>
          <p:nvPr/>
        </p:nvSpPr>
        <p:spPr>
          <a:xfrm>
            <a:off x="6504388" y="1382353"/>
            <a:ext cx="453970" cy="369332"/>
          </a:xfrm>
          <a:prstGeom prst="rect">
            <a:avLst/>
          </a:prstGeom>
          <a:noFill/>
        </p:spPr>
        <p:txBody>
          <a:bodyPr wrap="none" rtlCol="0">
            <a:spAutoFit/>
          </a:bodyPr>
          <a:lstStyle/>
          <a:p>
            <a:r>
              <a:rPr lang="de-DE" dirty="0"/>
              <a:t>4.)</a:t>
            </a:r>
          </a:p>
        </p:txBody>
      </p:sp>
    </p:spTree>
    <p:extLst>
      <p:ext uri="{BB962C8B-B14F-4D97-AF65-F5344CB8AC3E}">
        <p14:creationId xmlns:p14="http://schemas.microsoft.com/office/powerpoint/2010/main" val="168482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21CEFE-E437-4696-A106-36F38BE81C18}"/>
              </a:ext>
            </a:extLst>
          </p:cNvPr>
          <p:cNvSpPr>
            <a:spLocks noGrp="1"/>
          </p:cNvSpPr>
          <p:nvPr>
            <p:ph type="title"/>
          </p:nvPr>
        </p:nvSpPr>
        <p:spPr/>
        <p:txBody>
          <a:bodyPr/>
          <a:lstStyle/>
          <a:p>
            <a:r>
              <a:rPr lang="de-DE" dirty="0"/>
              <a:t>Teststand</a:t>
            </a:r>
          </a:p>
        </p:txBody>
      </p:sp>
      <p:pic>
        <p:nvPicPr>
          <p:cNvPr id="5" name="Inhaltsplatzhalter 4">
            <a:extLst>
              <a:ext uri="{FF2B5EF4-FFF2-40B4-BE49-F238E27FC236}">
                <a16:creationId xmlns:a16="http://schemas.microsoft.com/office/drawing/2014/main" id="{ABC771A0-8230-420E-9BB6-E85F9E09E047}"/>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181500" y="1705891"/>
            <a:ext cx="4607916" cy="2658271"/>
          </a:xfrm>
        </p:spPr>
      </p:pic>
      <p:pic>
        <p:nvPicPr>
          <p:cNvPr id="7" name="Grafik 6">
            <a:extLst>
              <a:ext uri="{FF2B5EF4-FFF2-40B4-BE49-F238E27FC236}">
                <a16:creationId xmlns:a16="http://schemas.microsoft.com/office/drawing/2014/main" id="{2F43D555-25CD-43FB-A9A0-7B64DBAA1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84" y="1275606"/>
            <a:ext cx="4607916" cy="2952328"/>
          </a:xfrm>
          <a:prstGeom prst="rect">
            <a:avLst/>
          </a:prstGeom>
        </p:spPr>
      </p:pic>
    </p:spTree>
    <p:extLst>
      <p:ext uri="{BB962C8B-B14F-4D97-AF65-F5344CB8AC3E}">
        <p14:creationId xmlns:p14="http://schemas.microsoft.com/office/powerpoint/2010/main" val="185221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BD9D6-4434-4599-9417-7903F8BDF547}"/>
              </a:ext>
            </a:extLst>
          </p:cNvPr>
          <p:cNvSpPr>
            <a:spLocks noGrp="1"/>
          </p:cNvSpPr>
          <p:nvPr>
            <p:ph type="title"/>
          </p:nvPr>
        </p:nvSpPr>
        <p:spPr/>
        <p:txBody>
          <a:bodyPr/>
          <a:lstStyle/>
          <a:p>
            <a:r>
              <a:rPr lang="de-DE" dirty="0"/>
              <a:t>Teststand</a:t>
            </a:r>
          </a:p>
        </p:txBody>
      </p:sp>
      <p:pic>
        <p:nvPicPr>
          <p:cNvPr id="5" name="Inhaltsplatzhalter 4" descr="Ein Bild, das Text, drinnen, Gerät enthält.&#10;&#10;Automatisch generierte Beschreibung">
            <a:extLst>
              <a:ext uri="{FF2B5EF4-FFF2-40B4-BE49-F238E27FC236}">
                <a16:creationId xmlns:a16="http://schemas.microsoft.com/office/drawing/2014/main" id="{A73B38C4-7401-4D8B-B286-1E89A25BC6B9}"/>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1907704" y="1239219"/>
            <a:ext cx="5328592" cy="3490523"/>
          </a:xfrm>
        </p:spPr>
      </p:pic>
      <p:pic>
        <p:nvPicPr>
          <p:cNvPr id="4" name="Grafik 3">
            <a:extLst>
              <a:ext uri="{FF2B5EF4-FFF2-40B4-BE49-F238E27FC236}">
                <a16:creationId xmlns:a16="http://schemas.microsoft.com/office/drawing/2014/main" id="{9242EF95-9660-49C9-865C-E4612614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147702"/>
            <a:ext cx="6336704" cy="3563415"/>
          </a:xfrm>
          <a:prstGeom prst="rect">
            <a:avLst/>
          </a:prstGeom>
        </p:spPr>
      </p:pic>
      <p:sp>
        <p:nvSpPr>
          <p:cNvPr id="6" name="Pfeil: nach unten 5">
            <a:extLst>
              <a:ext uri="{FF2B5EF4-FFF2-40B4-BE49-F238E27FC236}">
                <a16:creationId xmlns:a16="http://schemas.microsoft.com/office/drawing/2014/main" id="{E0429DEA-168A-4AB1-9FDD-6FB72A23F66D}"/>
              </a:ext>
            </a:extLst>
          </p:cNvPr>
          <p:cNvSpPr/>
          <p:nvPr/>
        </p:nvSpPr>
        <p:spPr>
          <a:xfrm rot="2582627">
            <a:off x="5476344" y="2547448"/>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7" name="Textfeld 6">
            <a:extLst>
              <a:ext uri="{FF2B5EF4-FFF2-40B4-BE49-F238E27FC236}">
                <a16:creationId xmlns:a16="http://schemas.microsoft.com/office/drawing/2014/main" id="{46B9C82F-BD56-4274-8071-B276195DE063}"/>
              </a:ext>
            </a:extLst>
          </p:cNvPr>
          <p:cNvSpPr txBox="1"/>
          <p:nvPr/>
        </p:nvSpPr>
        <p:spPr>
          <a:xfrm>
            <a:off x="5272656" y="2211710"/>
            <a:ext cx="453970" cy="369332"/>
          </a:xfrm>
          <a:prstGeom prst="rect">
            <a:avLst/>
          </a:prstGeom>
          <a:noFill/>
        </p:spPr>
        <p:txBody>
          <a:bodyPr wrap="none" rtlCol="0">
            <a:spAutoFit/>
          </a:bodyPr>
          <a:lstStyle/>
          <a:p>
            <a:r>
              <a:rPr lang="de-DE" dirty="0"/>
              <a:t>1.)</a:t>
            </a:r>
          </a:p>
        </p:txBody>
      </p:sp>
      <p:sp>
        <p:nvSpPr>
          <p:cNvPr id="8" name="Pfeil: nach unten 7">
            <a:extLst>
              <a:ext uri="{FF2B5EF4-FFF2-40B4-BE49-F238E27FC236}">
                <a16:creationId xmlns:a16="http://schemas.microsoft.com/office/drawing/2014/main" id="{29C99E9C-4098-4EB3-BAD1-18F7880454CC}"/>
              </a:ext>
            </a:extLst>
          </p:cNvPr>
          <p:cNvSpPr/>
          <p:nvPr/>
        </p:nvSpPr>
        <p:spPr>
          <a:xfrm rot="19902263">
            <a:off x="2928189" y="2843690"/>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9" name="Textfeld 8">
            <a:extLst>
              <a:ext uri="{FF2B5EF4-FFF2-40B4-BE49-F238E27FC236}">
                <a16:creationId xmlns:a16="http://schemas.microsoft.com/office/drawing/2014/main" id="{4C6AFA5E-F5AA-4232-BD27-15BF5128994A}"/>
              </a:ext>
            </a:extLst>
          </p:cNvPr>
          <p:cNvSpPr txBox="1"/>
          <p:nvPr/>
        </p:nvSpPr>
        <p:spPr>
          <a:xfrm>
            <a:off x="2555776" y="2468679"/>
            <a:ext cx="453970" cy="369332"/>
          </a:xfrm>
          <a:prstGeom prst="rect">
            <a:avLst/>
          </a:prstGeom>
          <a:noFill/>
        </p:spPr>
        <p:txBody>
          <a:bodyPr wrap="none" rtlCol="0">
            <a:spAutoFit/>
          </a:bodyPr>
          <a:lstStyle/>
          <a:p>
            <a:r>
              <a:rPr lang="de-DE" dirty="0"/>
              <a:t>2.)</a:t>
            </a:r>
          </a:p>
        </p:txBody>
      </p:sp>
      <p:sp>
        <p:nvSpPr>
          <p:cNvPr id="10" name="Pfeil: nach unten 9">
            <a:extLst>
              <a:ext uri="{FF2B5EF4-FFF2-40B4-BE49-F238E27FC236}">
                <a16:creationId xmlns:a16="http://schemas.microsoft.com/office/drawing/2014/main" id="{720122A4-C020-442F-8660-898429006A99}"/>
              </a:ext>
            </a:extLst>
          </p:cNvPr>
          <p:cNvSpPr/>
          <p:nvPr/>
        </p:nvSpPr>
        <p:spPr>
          <a:xfrm rot="19082382">
            <a:off x="1837444" y="3175157"/>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11" name="Textfeld 10">
            <a:extLst>
              <a:ext uri="{FF2B5EF4-FFF2-40B4-BE49-F238E27FC236}">
                <a16:creationId xmlns:a16="http://schemas.microsoft.com/office/drawing/2014/main" id="{8D08A02F-8F83-411D-841F-FA5AE93F376D}"/>
              </a:ext>
            </a:extLst>
          </p:cNvPr>
          <p:cNvSpPr txBox="1"/>
          <p:nvPr/>
        </p:nvSpPr>
        <p:spPr>
          <a:xfrm>
            <a:off x="1350386" y="2850339"/>
            <a:ext cx="453970" cy="369332"/>
          </a:xfrm>
          <a:prstGeom prst="rect">
            <a:avLst/>
          </a:prstGeom>
          <a:noFill/>
        </p:spPr>
        <p:txBody>
          <a:bodyPr wrap="none" rtlCol="0">
            <a:spAutoFit/>
          </a:bodyPr>
          <a:lstStyle/>
          <a:p>
            <a:r>
              <a:rPr lang="de-DE" dirty="0"/>
              <a:t>3.)</a:t>
            </a:r>
          </a:p>
        </p:txBody>
      </p:sp>
    </p:spTree>
    <p:extLst>
      <p:ext uri="{BB962C8B-B14F-4D97-AF65-F5344CB8AC3E}">
        <p14:creationId xmlns:p14="http://schemas.microsoft.com/office/powerpoint/2010/main" val="287644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CAAF87-1131-4DAC-8A6E-C9B91FDD417D}"/>
              </a:ext>
            </a:extLst>
          </p:cNvPr>
          <p:cNvSpPr>
            <a:spLocks noGrp="1"/>
          </p:cNvSpPr>
          <p:nvPr>
            <p:ph type="title"/>
          </p:nvPr>
        </p:nvSpPr>
        <p:spPr/>
        <p:txBody>
          <a:bodyPr/>
          <a:lstStyle/>
          <a:p>
            <a:r>
              <a:rPr lang="de-DE" dirty="0"/>
              <a:t>Messdaten Erfassung und Verarbeitung</a:t>
            </a:r>
          </a:p>
        </p:txBody>
      </p:sp>
      <p:sp>
        <p:nvSpPr>
          <p:cNvPr id="3" name="Inhaltsplatzhalter 2">
            <a:extLst>
              <a:ext uri="{FF2B5EF4-FFF2-40B4-BE49-F238E27FC236}">
                <a16:creationId xmlns:a16="http://schemas.microsoft.com/office/drawing/2014/main" id="{F031F054-83A6-4775-B63A-DF387579A273}"/>
              </a:ext>
            </a:extLst>
          </p:cNvPr>
          <p:cNvSpPr>
            <a:spLocks noGrp="1"/>
          </p:cNvSpPr>
          <p:nvPr>
            <p:ph idx="11"/>
          </p:nvPr>
        </p:nvSpPr>
        <p:spPr>
          <a:xfrm>
            <a:off x="180490" y="1185474"/>
            <a:ext cx="4247494" cy="3359957"/>
          </a:xfrm>
        </p:spPr>
        <p:txBody>
          <a:bodyPr/>
          <a:lstStyle/>
          <a:p>
            <a:r>
              <a:rPr lang="de-DE" dirty="0"/>
              <a:t>Microcontroller</a:t>
            </a:r>
          </a:p>
          <a:p>
            <a:pPr marL="342900" indent="-342900">
              <a:buFont typeface="Arial" panose="020B0604020202020204" pitchFamily="34" charset="0"/>
              <a:buChar char="•"/>
            </a:pPr>
            <a:r>
              <a:rPr lang="de-DE" sz="1800" dirty="0"/>
              <a:t>Mechanische Werte</a:t>
            </a:r>
          </a:p>
          <a:p>
            <a:pPr marL="342900" lvl="1" indent="-342900">
              <a:buFont typeface="Arial" panose="020B0604020202020204" pitchFamily="34" charset="0"/>
              <a:buChar char="•"/>
            </a:pPr>
            <a:r>
              <a:rPr lang="de-DE" sz="1800" dirty="0"/>
              <a:t>DC Strom und Spannung</a:t>
            </a:r>
          </a:p>
          <a:p>
            <a:pPr marL="0" lvl="1" indent="0">
              <a:buNone/>
            </a:pPr>
            <a:r>
              <a:rPr lang="de-DE" dirty="0"/>
              <a:t>Oszilloskop</a:t>
            </a:r>
          </a:p>
          <a:p>
            <a:pPr marL="342900" lvl="1" indent="-342900"/>
            <a:r>
              <a:rPr lang="de-DE" sz="1800" dirty="0"/>
              <a:t>Snapshots</a:t>
            </a:r>
          </a:p>
          <a:p>
            <a:pPr marL="342900" lvl="1" indent="-342900"/>
            <a:r>
              <a:rPr lang="de-DE" sz="1800" dirty="0"/>
              <a:t>Phasen Strom</a:t>
            </a:r>
          </a:p>
          <a:p>
            <a:pPr marL="342900" lvl="1" indent="-342900"/>
            <a:r>
              <a:rPr lang="de-DE" sz="1800" dirty="0"/>
              <a:t>Phase zu Phase Spannung</a:t>
            </a:r>
            <a:endParaRPr lang="de-DE" dirty="0"/>
          </a:p>
        </p:txBody>
      </p:sp>
      <p:pic>
        <p:nvPicPr>
          <p:cNvPr id="5" name="Grafik 4">
            <a:extLst>
              <a:ext uri="{FF2B5EF4-FFF2-40B4-BE49-F238E27FC236}">
                <a16:creationId xmlns:a16="http://schemas.microsoft.com/office/drawing/2014/main" id="{CA5F900A-90CF-4347-BA8A-FFB282B1D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1059582"/>
            <a:ext cx="6119255" cy="3399586"/>
          </a:xfrm>
          <a:prstGeom prst="rect">
            <a:avLst/>
          </a:prstGeom>
        </p:spPr>
      </p:pic>
    </p:spTree>
    <p:extLst>
      <p:ext uri="{BB962C8B-B14F-4D97-AF65-F5344CB8AC3E}">
        <p14:creationId xmlns:p14="http://schemas.microsoft.com/office/powerpoint/2010/main" val="429000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36C73-21B7-41F4-A218-13073391578B}"/>
              </a:ext>
            </a:extLst>
          </p:cNvPr>
          <p:cNvSpPr>
            <a:spLocks noGrp="1"/>
          </p:cNvSpPr>
          <p:nvPr>
            <p:ph type="title"/>
          </p:nvPr>
        </p:nvSpPr>
        <p:spPr/>
        <p:txBody>
          <a:bodyPr/>
          <a:lstStyle/>
          <a:p>
            <a:r>
              <a:rPr lang="de-DE" dirty="0"/>
              <a:t>Feature Vektor</a:t>
            </a:r>
          </a:p>
        </p:txBody>
      </p:sp>
      <p:sp>
        <p:nvSpPr>
          <p:cNvPr id="3" name="Inhaltsplatzhalter 2">
            <a:extLst>
              <a:ext uri="{FF2B5EF4-FFF2-40B4-BE49-F238E27FC236}">
                <a16:creationId xmlns:a16="http://schemas.microsoft.com/office/drawing/2014/main" id="{4C886E85-CC52-4E66-B997-AD6F38805DCA}"/>
              </a:ext>
            </a:extLst>
          </p:cNvPr>
          <p:cNvSpPr>
            <a:spLocks noGrp="1"/>
          </p:cNvSpPr>
          <p:nvPr>
            <p:ph idx="11"/>
          </p:nvPr>
        </p:nvSpPr>
        <p:spPr>
          <a:xfrm>
            <a:off x="181500" y="1185474"/>
            <a:ext cx="8783998" cy="3359957"/>
          </a:xfrm>
        </p:spPr>
        <p:txBody>
          <a:bodyPr/>
          <a:lstStyle/>
          <a:p>
            <a:pPr marL="342900" indent="-342900">
              <a:buFont typeface="Arial" panose="020B0604020202020204" pitchFamily="34" charset="0"/>
              <a:buChar char="•"/>
            </a:pPr>
            <a:r>
              <a:rPr lang="de-DE" dirty="0"/>
              <a:t>Motor Parameter </a:t>
            </a:r>
          </a:p>
          <a:p>
            <a:pPr marL="701675" lvl="2" indent="-342900">
              <a:buFont typeface="Arial" panose="020B0604020202020204" pitchFamily="34" charset="0"/>
              <a:buChar char="•"/>
            </a:pPr>
            <a:r>
              <a:rPr lang="de-DE" dirty="0"/>
              <a:t>Motor ID, kV-Wert, Höhe, Durchmesser</a:t>
            </a:r>
          </a:p>
          <a:p>
            <a:pPr marL="342900" indent="-342900">
              <a:buFont typeface="Arial" panose="020B0604020202020204" pitchFamily="34" charset="0"/>
              <a:buChar char="•"/>
            </a:pPr>
            <a:r>
              <a:rPr lang="de-DE" dirty="0"/>
              <a:t>Propeller Parameter </a:t>
            </a:r>
          </a:p>
          <a:p>
            <a:pPr marL="701675" lvl="2" indent="-342900">
              <a:buFont typeface="Arial" panose="020B0604020202020204" pitchFamily="34" charset="0"/>
              <a:buChar char="•"/>
            </a:pPr>
            <a:r>
              <a:rPr lang="de-DE" dirty="0"/>
              <a:t>Durchmesser, Pitch Winkel</a:t>
            </a:r>
          </a:p>
          <a:p>
            <a:pPr marL="342900" indent="-342900">
              <a:buFont typeface="Arial" panose="020B0604020202020204" pitchFamily="34" charset="0"/>
              <a:buChar char="•"/>
            </a:pPr>
            <a:r>
              <a:rPr lang="de-DE" dirty="0"/>
              <a:t>Mechanische Größen</a:t>
            </a:r>
          </a:p>
          <a:p>
            <a:pPr marL="701675" lvl="2" indent="-342900">
              <a:buFont typeface="Arial" panose="020B0604020202020204" pitchFamily="34" charset="0"/>
              <a:buChar char="•"/>
            </a:pPr>
            <a:r>
              <a:rPr lang="de-DE" dirty="0"/>
              <a:t>Befehl, Drehzahl, Drehmoment</a:t>
            </a:r>
          </a:p>
          <a:p>
            <a:pPr marL="342900" indent="-342900">
              <a:buFont typeface="Arial" panose="020B0604020202020204" pitchFamily="34" charset="0"/>
              <a:buChar char="•"/>
            </a:pPr>
            <a:r>
              <a:rPr lang="de-DE" dirty="0"/>
              <a:t>Elektrische Größen </a:t>
            </a:r>
          </a:p>
          <a:p>
            <a:pPr marL="701675" lvl="2" indent="-342900">
              <a:buFont typeface="Arial" panose="020B0604020202020204" pitchFamily="34" charset="0"/>
              <a:buChar char="•"/>
            </a:pPr>
            <a:r>
              <a:rPr lang="de-DE" dirty="0"/>
              <a:t>DC-Strom, DC-Spannung, Mittlerer Phasenstrom, Phasendrehzahl</a:t>
            </a:r>
          </a:p>
        </p:txBody>
      </p:sp>
    </p:spTree>
    <p:extLst>
      <p:ext uri="{BB962C8B-B14F-4D97-AF65-F5344CB8AC3E}">
        <p14:creationId xmlns:p14="http://schemas.microsoft.com/office/powerpoint/2010/main" val="1960348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7B3FB-D66D-40F9-89F8-1BED05CAF9D6}"/>
              </a:ext>
            </a:extLst>
          </p:cNvPr>
          <p:cNvSpPr>
            <a:spLocks noGrp="1"/>
          </p:cNvSpPr>
          <p:nvPr>
            <p:ph type="title"/>
          </p:nvPr>
        </p:nvSpPr>
        <p:spPr/>
        <p:txBody>
          <a:bodyPr/>
          <a:lstStyle/>
          <a:p>
            <a:r>
              <a:rPr lang="de-DE" dirty="0"/>
              <a:t>Auswertung Strom zu Drehmoment</a:t>
            </a:r>
          </a:p>
        </p:txBody>
      </p:sp>
      <p:pic>
        <p:nvPicPr>
          <p:cNvPr id="8" name="Inhaltsplatzhalter 7">
            <a:extLst>
              <a:ext uri="{FF2B5EF4-FFF2-40B4-BE49-F238E27FC236}">
                <a16:creationId xmlns:a16="http://schemas.microsoft.com/office/drawing/2014/main" id="{C32942AF-F48C-4FBC-B942-F23098F6A2B3}"/>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395536" y="1185863"/>
            <a:ext cx="4030980" cy="3359150"/>
          </a:xfrm>
        </p:spPr>
      </p:pic>
      <p:pic>
        <p:nvPicPr>
          <p:cNvPr id="10" name="Grafik 9">
            <a:extLst>
              <a:ext uri="{FF2B5EF4-FFF2-40B4-BE49-F238E27FC236}">
                <a16:creationId xmlns:a16="http://schemas.microsoft.com/office/drawing/2014/main" id="{6831B69F-6486-4628-8FDB-E5AA45665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484" y="1185863"/>
            <a:ext cx="4030980" cy="3359150"/>
          </a:xfrm>
          <a:prstGeom prst="rect">
            <a:avLst/>
          </a:prstGeom>
        </p:spPr>
      </p:pic>
    </p:spTree>
    <p:extLst>
      <p:ext uri="{BB962C8B-B14F-4D97-AF65-F5344CB8AC3E}">
        <p14:creationId xmlns:p14="http://schemas.microsoft.com/office/powerpoint/2010/main" val="37338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57061-068C-4F44-97A8-DD7535A10B00}"/>
              </a:ext>
            </a:extLst>
          </p:cNvPr>
          <p:cNvSpPr>
            <a:spLocks noGrp="1"/>
          </p:cNvSpPr>
          <p:nvPr>
            <p:ph type="title"/>
          </p:nvPr>
        </p:nvSpPr>
        <p:spPr/>
        <p:txBody>
          <a:bodyPr/>
          <a:lstStyle/>
          <a:p>
            <a:r>
              <a:rPr lang="de-DE" dirty="0"/>
              <a:t>Motivation</a:t>
            </a:r>
          </a:p>
        </p:txBody>
      </p:sp>
      <p:pic>
        <p:nvPicPr>
          <p:cNvPr id="1026" name="Picture 2" descr="198_Peru_UAV_Andes_v0_Home">
            <a:extLst>
              <a:ext uri="{FF2B5EF4-FFF2-40B4-BE49-F238E27FC236}">
                <a16:creationId xmlns:a16="http://schemas.microsoft.com/office/drawing/2014/main" id="{946BDF5C-8589-4458-9A21-16614DC96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286" y="1185474"/>
            <a:ext cx="4911428" cy="3460858"/>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44205556-110C-4E2A-89C3-66EAF7F53490}"/>
              </a:ext>
            </a:extLst>
          </p:cNvPr>
          <p:cNvSpPr txBox="1"/>
          <p:nvPr/>
        </p:nvSpPr>
        <p:spPr>
          <a:xfrm>
            <a:off x="7020272" y="4480252"/>
            <a:ext cx="360040" cy="215444"/>
          </a:xfrm>
          <a:prstGeom prst="rect">
            <a:avLst/>
          </a:prstGeom>
          <a:noFill/>
        </p:spPr>
        <p:txBody>
          <a:bodyPr wrap="square">
            <a:spAutoFit/>
          </a:bodyPr>
          <a:lstStyle/>
          <a:p>
            <a:r>
              <a:rPr lang="de-DE" sz="800" dirty="0"/>
              <a:t>[1]</a:t>
            </a:r>
          </a:p>
        </p:txBody>
      </p:sp>
    </p:spTree>
    <p:extLst>
      <p:ext uri="{BB962C8B-B14F-4D97-AF65-F5344CB8AC3E}">
        <p14:creationId xmlns:p14="http://schemas.microsoft.com/office/powerpoint/2010/main" val="1887411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E5D49E-D40C-4D5A-B433-62C835825179}"/>
              </a:ext>
            </a:extLst>
          </p:cNvPr>
          <p:cNvSpPr>
            <a:spLocks noGrp="1"/>
          </p:cNvSpPr>
          <p:nvPr>
            <p:ph type="title"/>
          </p:nvPr>
        </p:nvSpPr>
        <p:spPr/>
        <p:txBody>
          <a:bodyPr/>
          <a:lstStyle/>
          <a:p>
            <a:r>
              <a:rPr lang="de-DE" dirty="0"/>
              <a:t>Vergleich AC und DC</a:t>
            </a:r>
          </a:p>
        </p:txBody>
      </p:sp>
      <p:sp>
        <p:nvSpPr>
          <p:cNvPr id="3" name="Inhaltsplatzhalter 2">
            <a:extLst>
              <a:ext uri="{FF2B5EF4-FFF2-40B4-BE49-F238E27FC236}">
                <a16:creationId xmlns:a16="http://schemas.microsoft.com/office/drawing/2014/main" id="{07C26561-8612-4FA0-8514-600192A858EE}"/>
              </a:ext>
            </a:extLst>
          </p:cNvPr>
          <p:cNvSpPr>
            <a:spLocks noGrp="1"/>
          </p:cNvSpPr>
          <p:nvPr>
            <p:ph idx="11"/>
          </p:nvPr>
        </p:nvSpPr>
        <p:spPr>
          <a:xfrm>
            <a:off x="180490" y="1185474"/>
            <a:ext cx="3383398" cy="3359957"/>
          </a:xfrm>
        </p:spPr>
        <p:txBody>
          <a:bodyPr/>
          <a:lstStyle/>
          <a:p>
            <a:pPr marL="342900" indent="-342900">
              <a:buFont typeface="Arial" panose="020B0604020202020204" pitchFamily="34" charset="0"/>
              <a:buChar char="•"/>
            </a:pPr>
            <a:r>
              <a:rPr lang="de-DE" sz="1800" dirty="0"/>
              <a:t>Zusammenhang scheint bei beiden proportional zu sein</a:t>
            </a:r>
          </a:p>
          <a:p>
            <a:pPr marL="342900" indent="-342900">
              <a:buFont typeface="Arial" panose="020B0604020202020204" pitchFamily="34" charset="0"/>
              <a:buChar char="•"/>
            </a:pPr>
            <a:r>
              <a:rPr lang="de-DE" sz="1800" dirty="0"/>
              <a:t>Gleiche Steigung</a:t>
            </a:r>
          </a:p>
          <a:p>
            <a:pPr marL="342900" indent="-342900">
              <a:buFont typeface="Arial" panose="020B0604020202020204" pitchFamily="34" charset="0"/>
              <a:buChar char="•"/>
            </a:pPr>
            <a:r>
              <a:rPr lang="de-DE" sz="1800" dirty="0"/>
              <a:t>Konstante Differenz</a:t>
            </a:r>
          </a:p>
        </p:txBody>
      </p:sp>
      <p:pic>
        <p:nvPicPr>
          <p:cNvPr id="5" name="Grafik 4">
            <a:extLst>
              <a:ext uri="{FF2B5EF4-FFF2-40B4-BE49-F238E27FC236}">
                <a16:creationId xmlns:a16="http://schemas.microsoft.com/office/drawing/2014/main" id="{BE158BC6-B33E-4EAF-BE39-837871884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035248"/>
            <a:ext cx="4392488" cy="3660407"/>
          </a:xfrm>
          <a:prstGeom prst="rect">
            <a:avLst/>
          </a:prstGeom>
        </p:spPr>
      </p:pic>
    </p:spTree>
    <p:extLst>
      <p:ext uri="{BB962C8B-B14F-4D97-AF65-F5344CB8AC3E}">
        <p14:creationId xmlns:p14="http://schemas.microsoft.com/office/powerpoint/2010/main" val="1195932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34F01-525D-4A15-AAC8-52CE4BEA69C1}"/>
              </a:ext>
            </a:extLst>
          </p:cNvPr>
          <p:cNvSpPr>
            <a:spLocks noGrp="1"/>
          </p:cNvSpPr>
          <p:nvPr>
            <p:ph type="title"/>
          </p:nvPr>
        </p:nvSpPr>
        <p:spPr/>
        <p:txBody>
          <a:bodyPr/>
          <a:lstStyle/>
          <a:p>
            <a:r>
              <a:rPr lang="de-DE" dirty="0"/>
              <a:t>Validierung Elektrische Drehzahl</a:t>
            </a:r>
          </a:p>
        </p:txBody>
      </p:sp>
      <p:pic>
        <p:nvPicPr>
          <p:cNvPr id="5" name="Inhaltsplatzhalter 4">
            <a:extLst>
              <a:ext uri="{FF2B5EF4-FFF2-40B4-BE49-F238E27FC236}">
                <a16:creationId xmlns:a16="http://schemas.microsoft.com/office/drawing/2014/main" id="{34F453A1-DA2C-45C5-AB75-0D9B8C5B2610}"/>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251520" y="1856992"/>
            <a:ext cx="4179596" cy="1866886"/>
          </a:xfrm>
        </p:spPr>
      </p:pic>
      <p:pic>
        <p:nvPicPr>
          <p:cNvPr id="7" name="Grafik 6">
            <a:extLst>
              <a:ext uri="{FF2B5EF4-FFF2-40B4-BE49-F238E27FC236}">
                <a16:creationId xmlns:a16="http://schemas.microsoft.com/office/drawing/2014/main" id="{2B2DCA08-D196-408B-8237-7801E981E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260" y="1491630"/>
            <a:ext cx="4052897" cy="2592288"/>
          </a:xfrm>
          <a:prstGeom prst="rect">
            <a:avLst/>
          </a:prstGeom>
        </p:spPr>
      </p:pic>
      <p:sp>
        <p:nvSpPr>
          <p:cNvPr id="8" name="Pfeil: nach unten 7">
            <a:extLst>
              <a:ext uri="{FF2B5EF4-FFF2-40B4-BE49-F238E27FC236}">
                <a16:creationId xmlns:a16="http://schemas.microsoft.com/office/drawing/2014/main" id="{248CB529-3058-43BC-A889-734F183C3450}"/>
              </a:ext>
            </a:extLst>
          </p:cNvPr>
          <p:cNvSpPr/>
          <p:nvPr/>
        </p:nvSpPr>
        <p:spPr>
          <a:xfrm rot="19850271">
            <a:off x="5162706" y="1649195"/>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9" name="Pfeil: nach unten 8">
            <a:extLst>
              <a:ext uri="{FF2B5EF4-FFF2-40B4-BE49-F238E27FC236}">
                <a16:creationId xmlns:a16="http://schemas.microsoft.com/office/drawing/2014/main" id="{044AC894-23D2-46AA-AF44-B2C3E62B5F1D}"/>
              </a:ext>
            </a:extLst>
          </p:cNvPr>
          <p:cNvSpPr/>
          <p:nvPr/>
        </p:nvSpPr>
        <p:spPr>
          <a:xfrm rot="19850271">
            <a:off x="5998433" y="1649195"/>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10" name="Inhaltsplatzhalter 2">
            <a:extLst>
              <a:ext uri="{FF2B5EF4-FFF2-40B4-BE49-F238E27FC236}">
                <a16:creationId xmlns:a16="http://schemas.microsoft.com/office/drawing/2014/main" id="{6AF8C351-FA74-4B84-A6AB-35E5A1674DF0}"/>
              </a:ext>
            </a:extLst>
          </p:cNvPr>
          <p:cNvSpPr txBox="1">
            <a:spLocks/>
          </p:cNvSpPr>
          <p:nvPr/>
        </p:nvSpPr>
        <p:spPr bwMode="auto">
          <a:xfrm>
            <a:off x="4816260" y="4083918"/>
            <a:ext cx="4052897"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kern="0" dirty="0"/>
              <a:t>Vergleich gefiltertes Sinus- und Rechtecksignal </a:t>
            </a:r>
          </a:p>
        </p:txBody>
      </p:sp>
      <p:sp>
        <p:nvSpPr>
          <p:cNvPr id="11" name="Inhaltsplatzhalter 2">
            <a:extLst>
              <a:ext uri="{FF2B5EF4-FFF2-40B4-BE49-F238E27FC236}">
                <a16:creationId xmlns:a16="http://schemas.microsoft.com/office/drawing/2014/main" id="{10C131D8-19ED-443B-8A59-20B1A072979C}"/>
              </a:ext>
            </a:extLst>
          </p:cNvPr>
          <p:cNvSpPr txBox="1">
            <a:spLocks/>
          </p:cNvSpPr>
          <p:nvPr/>
        </p:nvSpPr>
        <p:spPr bwMode="auto">
          <a:xfrm>
            <a:off x="274843" y="3723878"/>
            <a:ext cx="4156273"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kern="0" dirty="0"/>
              <a:t>Ungefilterte Phase-zu-Phase-Spannung mit PWM Eingriffen</a:t>
            </a:r>
          </a:p>
        </p:txBody>
      </p:sp>
    </p:spTree>
    <p:extLst>
      <p:ext uri="{BB962C8B-B14F-4D97-AF65-F5344CB8AC3E}">
        <p14:creationId xmlns:p14="http://schemas.microsoft.com/office/powerpoint/2010/main" val="29914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3FAD4-EF9E-45BF-B8C2-580C4413EF5D}"/>
              </a:ext>
            </a:extLst>
          </p:cNvPr>
          <p:cNvSpPr>
            <a:spLocks noGrp="1"/>
          </p:cNvSpPr>
          <p:nvPr>
            <p:ph type="title"/>
          </p:nvPr>
        </p:nvSpPr>
        <p:spPr/>
        <p:txBody>
          <a:bodyPr/>
          <a:lstStyle/>
          <a:p>
            <a:r>
              <a:rPr lang="de-DE" dirty="0"/>
              <a:t>Schlussfolgerung und Ausblick</a:t>
            </a:r>
          </a:p>
        </p:txBody>
      </p:sp>
      <p:graphicFrame>
        <p:nvGraphicFramePr>
          <p:cNvPr id="4" name="Diagramm 3">
            <a:extLst>
              <a:ext uri="{FF2B5EF4-FFF2-40B4-BE49-F238E27FC236}">
                <a16:creationId xmlns:a16="http://schemas.microsoft.com/office/drawing/2014/main" id="{4EF5EBCD-A30C-4D12-8C85-7BC80D12C855}"/>
              </a:ext>
            </a:extLst>
          </p:cNvPr>
          <p:cNvGraphicFramePr/>
          <p:nvPr>
            <p:extLst>
              <p:ext uri="{D42A27DB-BD31-4B8C-83A1-F6EECF244321}">
                <p14:modId xmlns:p14="http://schemas.microsoft.com/office/powerpoint/2010/main" val="3806355170"/>
              </p:ext>
            </p:extLst>
          </p:nvPr>
        </p:nvGraphicFramePr>
        <p:xfrm>
          <a:off x="181500" y="1203598"/>
          <a:ext cx="8782988"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275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01949-3C61-48EA-AB08-D97723E53386}"/>
              </a:ext>
            </a:extLst>
          </p:cNvPr>
          <p:cNvSpPr>
            <a:spLocks noGrp="1"/>
          </p:cNvSpPr>
          <p:nvPr>
            <p:ph type="title"/>
          </p:nvPr>
        </p:nvSpPr>
        <p:spPr/>
        <p:txBody>
          <a:bodyPr/>
          <a:lstStyle/>
          <a:p>
            <a:r>
              <a:rPr lang="de-DE" dirty="0"/>
              <a:t>Quellen</a:t>
            </a:r>
          </a:p>
        </p:txBody>
      </p:sp>
      <p:graphicFrame>
        <p:nvGraphicFramePr>
          <p:cNvPr id="5" name="Tabelle 5">
            <a:extLst>
              <a:ext uri="{FF2B5EF4-FFF2-40B4-BE49-F238E27FC236}">
                <a16:creationId xmlns:a16="http://schemas.microsoft.com/office/drawing/2014/main" id="{12F612BA-362B-45DD-B078-7EF305457126}"/>
              </a:ext>
            </a:extLst>
          </p:cNvPr>
          <p:cNvGraphicFramePr>
            <a:graphicFrameLocks noGrp="1"/>
          </p:cNvGraphicFramePr>
          <p:nvPr>
            <p:extLst>
              <p:ext uri="{D42A27DB-BD31-4B8C-83A1-F6EECF244321}">
                <p14:modId xmlns:p14="http://schemas.microsoft.com/office/powerpoint/2010/main" val="3174981461"/>
              </p:ext>
            </p:extLst>
          </p:nvPr>
        </p:nvGraphicFramePr>
        <p:xfrm>
          <a:off x="181500" y="1189867"/>
          <a:ext cx="8782988" cy="3220720"/>
        </p:xfrm>
        <a:graphic>
          <a:graphicData uri="http://schemas.openxmlformats.org/drawingml/2006/table">
            <a:tbl>
              <a:tblPr firstRow="1" bandRow="1">
                <a:tableStyleId>{5C22544A-7EE6-4342-B048-85BDC9FD1C3A}</a:tableStyleId>
              </a:tblPr>
              <a:tblGrid>
                <a:gridCol w="967823">
                  <a:extLst>
                    <a:ext uri="{9D8B030D-6E8A-4147-A177-3AD203B41FA5}">
                      <a16:colId xmlns:a16="http://schemas.microsoft.com/office/drawing/2014/main" val="1445166439"/>
                    </a:ext>
                  </a:extLst>
                </a:gridCol>
                <a:gridCol w="7815165">
                  <a:extLst>
                    <a:ext uri="{9D8B030D-6E8A-4147-A177-3AD203B41FA5}">
                      <a16:colId xmlns:a16="http://schemas.microsoft.com/office/drawing/2014/main" val="4129648164"/>
                    </a:ext>
                  </a:extLst>
                </a:gridCol>
              </a:tblGrid>
              <a:tr h="370840">
                <a:tc>
                  <a:txBody>
                    <a:bodyPr/>
                    <a:lstStyle/>
                    <a:p>
                      <a:endParaRPr lang="de-DE" sz="1000" dirty="0"/>
                    </a:p>
                  </a:txBody>
                  <a:tcPr/>
                </a:tc>
                <a:tc>
                  <a:txBody>
                    <a:bodyPr/>
                    <a:lstStyle/>
                    <a:p>
                      <a:endParaRPr lang="de-DE" sz="1000" dirty="0"/>
                    </a:p>
                  </a:txBody>
                  <a:tcPr/>
                </a:tc>
                <a:extLst>
                  <a:ext uri="{0D108BD9-81ED-4DB2-BD59-A6C34878D82A}">
                    <a16:rowId xmlns:a16="http://schemas.microsoft.com/office/drawing/2014/main" val="3395773119"/>
                  </a:ext>
                </a:extLst>
              </a:tr>
              <a:tr h="370840">
                <a:tc>
                  <a:txBody>
                    <a:bodyPr/>
                    <a:lstStyle/>
                    <a:p>
                      <a:r>
                        <a:rPr lang="de-DE" sz="10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dirty="0">
                          <a:hlinkClick r:id="rId2"/>
                        </a:rPr>
                        <a:t>https://wingcopter.com/</a:t>
                      </a:r>
                      <a:endParaRPr lang="de-DE" sz="1000" dirty="0"/>
                    </a:p>
                    <a:p>
                      <a:endParaRPr lang="de-DE" sz="1000" dirty="0">
                        <a:hlinkClick r:id="rId3"/>
                      </a:endParaRPr>
                    </a:p>
                  </a:txBody>
                  <a:tcPr/>
                </a:tc>
                <a:extLst>
                  <a:ext uri="{0D108BD9-81ED-4DB2-BD59-A6C34878D82A}">
                    <a16:rowId xmlns:a16="http://schemas.microsoft.com/office/drawing/2014/main" val="242702050"/>
                  </a:ext>
                </a:extLst>
              </a:tr>
              <a:tr h="370840">
                <a:tc>
                  <a:txBody>
                    <a:bodyPr/>
                    <a:lstStyle/>
                    <a:p>
                      <a:r>
                        <a:rPr lang="de-DE"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dirty="0">
                          <a:hlinkClick r:id="rId3"/>
                        </a:rPr>
                        <a:t>https://www.hobbyporter.com/hobbyporter-2212-brushless-dc-motor-for-drone-airplane-rc-model-930kv-1000kv-1400kv-1800kv-2200kv-2450kv-gold_p0938.html</a:t>
                      </a:r>
                      <a:endParaRPr lang="de-DE" sz="1000" dirty="0"/>
                    </a:p>
                  </a:txBody>
                  <a:tcPr/>
                </a:tc>
                <a:extLst>
                  <a:ext uri="{0D108BD9-81ED-4DB2-BD59-A6C34878D82A}">
                    <a16:rowId xmlns:a16="http://schemas.microsoft.com/office/drawing/2014/main" val="3248436127"/>
                  </a:ext>
                </a:extLst>
              </a:tr>
              <a:tr h="370840">
                <a:tc>
                  <a:txBody>
                    <a:bodyPr/>
                    <a:lstStyle/>
                    <a:p>
                      <a:r>
                        <a:rPr lang="de-DE"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Jianwen</a:t>
                      </a:r>
                      <a:r>
                        <a:rPr lang="en-US" sz="1000" dirty="0"/>
                        <a:t> Shao, Master Thesis - Direct Back EMF Detection Method for </a:t>
                      </a:r>
                      <a:r>
                        <a:rPr lang="en-US" sz="1000" dirty="0" err="1"/>
                        <a:t>Sensorless</a:t>
                      </a:r>
                      <a:r>
                        <a:rPr lang="en-US" sz="1000" dirty="0"/>
                        <a:t> Brushless DC. Blacksburg, Virginia: Faculty of the Virginia Polytechnic Institute and the State University, 2003.</a:t>
                      </a:r>
                    </a:p>
                    <a:p>
                      <a:endParaRPr lang="de-DE" sz="1000" dirty="0"/>
                    </a:p>
                  </a:txBody>
                  <a:tcPr/>
                </a:tc>
                <a:extLst>
                  <a:ext uri="{0D108BD9-81ED-4DB2-BD59-A6C34878D82A}">
                    <a16:rowId xmlns:a16="http://schemas.microsoft.com/office/drawing/2014/main" val="214373180"/>
                  </a:ext>
                </a:extLst>
              </a:tr>
              <a:tr h="370840">
                <a:tc>
                  <a:txBody>
                    <a:bodyPr/>
                    <a:lstStyle/>
                    <a:p>
                      <a:r>
                        <a:rPr lang="de-DE"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u="sng" dirty="0">
                          <a:solidFill>
                            <a:srgbClr val="0563C1"/>
                          </a:solidFill>
                          <a:effectLst/>
                          <a:latin typeface="Calibri" panose="020F0502020204030204" pitchFamily="34" charset="0"/>
                          <a:hlinkClick r:id="rId4"/>
                        </a:rPr>
                        <a:t>https://www.sparkfun.com/datasheets/Robotics/QR_QRE1113.GR.pdf</a:t>
                      </a:r>
                      <a:endParaRPr lang="en-US" sz="800" dirty="0"/>
                    </a:p>
                  </a:txBody>
                  <a:tcPr/>
                </a:tc>
                <a:extLst>
                  <a:ext uri="{0D108BD9-81ED-4DB2-BD59-A6C34878D82A}">
                    <a16:rowId xmlns:a16="http://schemas.microsoft.com/office/drawing/2014/main" val="2445809616"/>
                  </a:ext>
                </a:extLst>
              </a:tr>
              <a:tr h="370840">
                <a:tc>
                  <a:txBody>
                    <a:bodyPr/>
                    <a:lstStyle/>
                    <a:p>
                      <a:r>
                        <a:rPr lang="de-DE"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Prof. Dr. </a:t>
                      </a:r>
                      <a:r>
                        <a:rPr lang="en-US" sz="1000" dirty="0" err="1"/>
                        <a:t>mont.</a:t>
                      </a:r>
                      <a:r>
                        <a:rPr lang="en-US" sz="1000" dirty="0"/>
                        <a:t> Mario </a:t>
                      </a:r>
                      <a:r>
                        <a:rPr lang="en-US" sz="1000" dirty="0" err="1"/>
                        <a:t>Kupnik</a:t>
                      </a:r>
                      <a:r>
                        <a:rPr lang="en-US" sz="1000" dirty="0"/>
                        <a:t>, </a:t>
                      </a:r>
                      <a:r>
                        <a:rPr lang="en-US" sz="1000" dirty="0" err="1"/>
                        <a:t>Skript</a:t>
                      </a:r>
                      <a:r>
                        <a:rPr lang="en-US" sz="1000" dirty="0"/>
                        <a:t> Mess- und </a:t>
                      </a:r>
                      <a:r>
                        <a:rPr lang="en-US" sz="1000" dirty="0" err="1"/>
                        <a:t>Sensortechnik</a:t>
                      </a:r>
                      <a:r>
                        <a:rPr lang="en-US" sz="1000" dirty="0"/>
                        <a:t>. Darmstadt: </a:t>
                      </a:r>
                      <a:r>
                        <a:rPr lang="en-US" sz="1000" dirty="0" err="1"/>
                        <a:t>Fachbereich</a:t>
                      </a:r>
                      <a:r>
                        <a:rPr lang="en-US" sz="1000" dirty="0"/>
                        <a:t> für </a:t>
                      </a:r>
                      <a:r>
                        <a:rPr lang="en-US" sz="1000" dirty="0" err="1"/>
                        <a:t>Elektrotechnik</a:t>
                      </a:r>
                      <a:r>
                        <a:rPr lang="en-US" sz="1000" dirty="0"/>
                        <a:t> und </a:t>
                      </a:r>
                      <a:r>
                        <a:rPr lang="en-US" sz="1000" dirty="0" err="1"/>
                        <a:t>Informationstechnik</a:t>
                      </a:r>
                      <a:r>
                        <a:rPr lang="en-US" sz="1000" dirty="0"/>
                        <a:t>, TU-Darmstadt, 2020.</a:t>
                      </a:r>
                    </a:p>
                  </a:txBody>
                  <a:tcPr/>
                </a:tc>
                <a:extLst>
                  <a:ext uri="{0D108BD9-81ED-4DB2-BD59-A6C34878D82A}">
                    <a16:rowId xmlns:a16="http://schemas.microsoft.com/office/drawing/2014/main" val="3417327456"/>
                  </a:ext>
                </a:extLst>
              </a:tr>
              <a:tr h="370840">
                <a:tc>
                  <a:txBody>
                    <a:bodyPr/>
                    <a:lstStyle/>
                    <a:p>
                      <a:endParaRPr lang="de-DE" sz="1000"/>
                    </a:p>
                  </a:txBody>
                  <a:tcPr/>
                </a:tc>
                <a:tc>
                  <a:txBody>
                    <a:bodyPr/>
                    <a:lstStyle/>
                    <a:p>
                      <a:endParaRPr lang="de-DE" sz="1000" dirty="0"/>
                    </a:p>
                  </a:txBody>
                  <a:tcPr/>
                </a:tc>
                <a:extLst>
                  <a:ext uri="{0D108BD9-81ED-4DB2-BD59-A6C34878D82A}">
                    <a16:rowId xmlns:a16="http://schemas.microsoft.com/office/drawing/2014/main" val="2565966010"/>
                  </a:ext>
                </a:extLst>
              </a:tr>
              <a:tr h="370840">
                <a:tc>
                  <a:txBody>
                    <a:bodyPr/>
                    <a:lstStyle/>
                    <a:p>
                      <a:endParaRPr lang="de-DE" sz="1000"/>
                    </a:p>
                  </a:txBody>
                  <a:tcPr/>
                </a:tc>
                <a:tc>
                  <a:txBody>
                    <a:bodyPr/>
                    <a:lstStyle/>
                    <a:p>
                      <a:endParaRPr lang="de-DE" sz="1000" dirty="0"/>
                    </a:p>
                  </a:txBody>
                  <a:tcPr/>
                </a:tc>
                <a:extLst>
                  <a:ext uri="{0D108BD9-81ED-4DB2-BD59-A6C34878D82A}">
                    <a16:rowId xmlns:a16="http://schemas.microsoft.com/office/drawing/2014/main" val="2147223887"/>
                  </a:ext>
                </a:extLst>
              </a:tr>
            </a:tbl>
          </a:graphicData>
        </a:graphic>
      </p:graphicFrame>
    </p:spTree>
    <p:extLst>
      <p:ext uri="{BB962C8B-B14F-4D97-AF65-F5344CB8AC3E}">
        <p14:creationId xmlns:p14="http://schemas.microsoft.com/office/powerpoint/2010/main" val="1427716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344F4-7B1B-4836-9E54-07965DB4EA9F}"/>
              </a:ext>
            </a:extLst>
          </p:cNvPr>
          <p:cNvSpPr>
            <a:spLocks noGrp="1"/>
          </p:cNvSpPr>
          <p:nvPr>
            <p:ph type="title"/>
          </p:nvPr>
        </p:nvSpPr>
        <p:spPr/>
        <p:txBody>
          <a:bodyPr/>
          <a:lstStyle/>
          <a:p>
            <a:r>
              <a:rPr lang="de-DE" dirty="0"/>
              <a:t>Fragen</a:t>
            </a:r>
          </a:p>
        </p:txBody>
      </p:sp>
      <p:pic>
        <p:nvPicPr>
          <p:cNvPr id="5" name="Inhaltsplatzhalter 4" descr="Nahaufnahme eines Fragezeichens auf einem Parkettboden vor einer Wand">
            <a:extLst>
              <a:ext uri="{FF2B5EF4-FFF2-40B4-BE49-F238E27FC236}">
                <a16:creationId xmlns:a16="http://schemas.microsoft.com/office/drawing/2014/main" id="{B04BC849-2182-41ED-8F8E-0B458A3E8953}"/>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1154119" y="1185863"/>
            <a:ext cx="6837350" cy="3359150"/>
          </a:xfrm>
        </p:spPr>
      </p:pic>
    </p:spTree>
    <p:extLst>
      <p:ext uri="{BB962C8B-B14F-4D97-AF65-F5344CB8AC3E}">
        <p14:creationId xmlns:p14="http://schemas.microsoft.com/office/powerpoint/2010/main" val="287724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D433A-3CFF-4076-91AC-98A4F150F0E0}"/>
              </a:ext>
            </a:extLst>
          </p:cNvPr>
          <p:cNvSpPr>
            <a:spLocks noGrp="1"/>
          </p:cNvSpPr>
          <p:nvPr>
            <p:ph type="title"/>
          </p:nvPr>
        </p:nvSpPr>
        <p:spPr/>
        <p:txBody>
          <a:bodyPr/>
          <a:lstStyle/>
          <a:p>
            <a:r>
              <a:rPr lang="de-DE" dirty="0"/>
              <a:t>Aufgabenstellung</a:t>
            </a:r>
          </a:p>
        </p:txBody>
      </p:sp>
      <p:sp>
        <p:nvSpPr>
          <p:cNvPr id="3" name="Inhaltsplatzhalter 2">
            <a:extLst>
              <a:ext uri="{FF2B5EF4-FFF2-40B4-BE49-F238E27FC236}">
                <a16:creationId xmlns:a16="http://schemas.microsoft.com/office/drawing/2014/main" id="{CD582CA1-8EE5-42E2-9C93-778C7EBC5F2D}"/>
              </a:ext>
            </a:extLst>
          </p:cNvPr>
          <p:cNvSpPr>
            <a:spLocks noGrp="1"/>
          </p:cNvSpPr>
          <p:nvPr>
            <p:ph idx="11"/>
          </p:nvPr>
        </p:nvSpPr>
        <p:spPr/>
        <p:txBody>
          <a:bodyPr/>
          <a:lstStyle/>
          <a:p>
            <a:pPr marL="342900" indent="-342900">
              <a:lnSpc>
                <a:spcPct val="100000"/>
              </a:lnSpc>
              <a:buFont typeface="Arial" panose="020B0604020202020204" pitchFamily="34" charset="0"/>
              <a:buChar char="•"/>
            </a:pPr>
            <a:endParaRPr lang="de-DE" dirty="0"/>
          </a:p>
          <a:p>
            <a:pPr marL="342900" indent="-342900">
              <a:lnSpc>
                <a:spcPct val="100000"/>
              </a:lnSpc>
              <a:buFont typeface="Arial" panose="020B0604020202020204" pitchFamily="34" charset="0"/>
              <a:buChar char="•"/>
            </a:pPr>
            <a:r>
              <a:rPr lang="de-DE" dirty="0"/>
              <a:t>Motorwellenmomentmessung </a:t>
            </a:r>
          </a:p>
          <a:p>
            <a:pPr marL="701675" lvl="2" indent="-342900">
              <a:lnSpc>
                <a:spcPct val="100000"/>
              </a:lnSpc>
              <a:buFont typeface="Arial" panose="020B0604020202020204" pitchFamily="34" charset="0"/>
              <a:buChar char="•"/>
            </a:pPr>
            <a:r>
              <a:rPr lang="de-DE" dirty="0"/>
              <a:t>Mechanisch</a:t>
            </a:r>
          </a:p>
          <a:p>
            <a:pPr marL="701675" lvl="2" indent="-342900">
              <a:lnSpc>
                <a:spcPct val="100000"/>
              </a:lnSpc>
              <a:buFont typeface="Arial" panose="020B0604020202020204" pitchFamily="34" charset="0"/>
              <a:buChar char="•"/>
            </a:pPr>
            <a:r>
              <a:rPr lang="de-DE" dirty="0"/>
              <a:t>Elektrisch</a:t>
            </a:r>
          </a:p>
          <a:p>
            <a:pPr marL="701675" lvl="2" indent="-342900">
              <a:lnSpc>
                <a:spcPct val="100000"/>
              </a:lnSpc>
              <a:buFont typeface="Arial" panose="020B0604020202020204" pitchFamily="34" charset="0"/>
              <a:buChar char="•"/>
            </a:pPr>
            <a:endParaRPr lang="de-DE" dirty="0"/>
          </a:p>
          <a:p>
            <a:pPr marL="342900" indent="-342900">
              <a:lnSpc>
                <a:spcPct val="100000"/>
              </a:lnSpc>
              <a:buFont typeface="Arial" panose="020B0604020202020204" pitchFamily="34" charset="0"/>
              <a:buChar char="•"/>
            </a:pPr>
            <a:r>
              <a:rPr lang="de-DE" dirty="0"/>
              <a:t>Motordrehzahlmessung</a:t>
            </a:r>
          </a:p>
          <a:p>
            <a:pPr marL="701675" lvl="2" indent="-342900">
              <a:lnSpc>
                <a:spcPct val="100000"/>
              </a:lnSpc>
              <a:buFont typeface="Arial" panose="020B0604020202020204" pitchFamily="34" charset="0"/>
              <a:buChar char="•"/>
            </a:pPr>
            <a:r>
              <a:rPr lang="de-DE" dirty="0"/>
              <a:t>Mechanisch</a:t>
            </a:r>
          </a:p>
          <a:p>
            <a:pPr marL="701675" lvl="2" indent="-342900">
              <a:lnSpc>
                <a:spcPct val="100000"/>
              </a:lnSpc>
              <a:buFont typeface="Arial" panose="020B0604020202020204" pitchFamily="34" charset="0"/>
              <a:buChar char="•"/>
            </a:pPr>
            <a:r>
              <a:rPr lang="de-DE" dirty="0"/>
              <a:t>Elektrisch</a:t>
            </a:r>
          </a:p>
        </p:txBody>
      </p:sp>
    </p:spTree>
    <p:extLst>
      <p:ext uri="{BB962C8B-B14F-4D97-AF65-F5344CB8AC3E}">
        <p14:creationId xmlns:p14="http://schemas.microsoft.com/office/powerpoint/2010/main" val="420325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4F117-836D-486B-8B58-3BC59EF3F632}"/>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2A00EDBB-5B9F-4220-8371-0C4F880752F5}"/>
              </a:ext>
            </a:extLst>
          </p:cNvPr>
          <p:cNvSpPr>
            <a:spLocks noGrp="1"/>
          </p:cNvSpPr>
          <p:nvPr>
            <p:ph idx="11"/>
          </p:nvPr>
        </p:nvSpPr>
        <p:spPr/>
        <p:txBody>
          <a:bodyPr/>
          <a:lstStyle/>
          <a:p>
            <a:pPr marL="457200" indent="-457200">
              <a:lnSpc>
                <a:spcPct val="200000"/>
              </a:lnSpc>
              <a:buFont typeface="+mj-lt"/>
              <a:buAutoNum type="arabicPeriod"/>
            </a:pPr>
            <a:r>
              <a:rPr lang="de-DE" dirty="0"/>
              <a:t>Grundlagen</a:t>
            </a:r>
          </a:p>
          <a:p>
            <a:pPr marL="457200" indent="-457200">
              <a:lnSpc>
                <a:spcPct val="200000"/>
              </a:lnSpc>
              <a:buFont typeface="+mj-lt"/>
              <a:buAutoNum type="arabicPeriod"/>
            </a:pPr>
            <a:r>
              <a:rPr lang="de-DE" dirty="0"/>
              <a:t>Konzeptentwicklung</a:t>
            </a:r>
          </a:p>
          <a:p>
            <a:pPr marL="457200" indent="-457200">
              <a:lnSpc>
                <a:spcPct val="200000"/>
              </a:lnSpc>
              <a:buFont typeface="+mj-lt"/>
              <a:buAutoNum type="arabicPeriod"/>
            </a:pPr>
            <a:r>
              <a:rPr lang="de-DE" dirty="0"/>
              <a:t>Prüfstand und Datenaufzeichnung</a:t>
            </a:r>
          </a:p>
          <a:p>
            <a:pPr marL="457200" indent="-457200">
              <a:lnSpc>
                <a:spcPct val="200000"/>
              </a:lnSpc>
              <a:buFont typeface="+mj-lt"/>
              <a:buAutoNum type="arabicPeriod"/>
            </a:pPr>
            <a:r>
              <a:rPr lang="de-DE" dirty="0"/>
              <a:t>Auswertungen und Ergebnisse</a:t>
            </a:r>
          </a:p>
        </p:txBody>
      </p:sp>
    </p:spTree>
    <p:extLst>
      <p:ext uri="{BB962C8B-B14F-4D97-AF65-F5344CB8AC3E}">
        <p14:creationId xmlns:p14="http://schemas.microsoft.com/office/powerpoint/2010/main" val="248687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93CBB-8E64-4983-A21C-B7B1456DF612}"/>
              </a:ext>
            </a:extLst>
          </p:cNvPr>
          <p:cNvSpPr>
            <a:spLocks noGrp="1"/>
          </p:cNvSpPr>
          <p:nvPr>
            <p:ph type="title"/>
          </p:nvPr>
        </p:nvSpPr>
        <p:spPr/>
        <p:txBody>
          <a:bodyPr/>
          <a:lstStyle/>
          <a:p>
            <a:r>
              <a:rPr lang="de-DE" dirty="0"/>
              <a:t>Grundlagen BLDC</a:t>
            </a:r>
          </a:p>
        </p:txBody>
      </p:sp>
      <p:pic>
        <p:nvPicPr>
          <p:cNvPr id="5" name="Inhaltsplatzhalter 4">
            <a:extLst>
              <a:ext uri="{FF2B5EF4-FFF2-40B4-BE49-F238E27FC236}">
                <a16:creationId xmlns:a16="http://schemas.microsoft.com/office/drawing/2014/main" id="{BD094E1E-C204-4F78-B682-841A0C770497}"/>
              </a:ext>
            </a:extLst>
          </p:cNvPr>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5005294" y="1707654"/>
            <a:ext cx="3593589" cy="2238019"/>
          </a:xfrm>
        </p:spPr>
      </p:pic>
      <p:sp>
        <p:nvSpPr>
          <p:cNvPr id="7" name="Inhaltsplatzhalter 2">
            <a:extLst>
              <a:ext uri="{FF2B5EF4-FFF2-40B4-BE49-F238E27FC236}">
                <a16:creationId xmlns:a16="http://schemas.microsoft.com/office/drawing/2014/main" id="{66414589-E715-42B9-AFAE-611A174AD99B}"/>
              </a:ext>
            </a:extLst>
          </p:cNvPr>
          <p:cNvSpPr txBox="1">
            <a:spLocks/>
          </p:cNvSpPr>
          <p:nvPr/>
        </p:nvSpPr>
        <p:spPr bwMode="auto">
          <a:xfrm>
            <a:off x="181500" y="1185475"/>
            <a:ext cx="4462508" cy="139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0" indent="0"/>
            <a:r>
              <a:rPr lang="de-DE" kern="0" dirty="0"/>
              <a:t>Bürstenloser DC Motor </a:t>
            </a:r>
            <a:r>
              <a:rPr lang="de-DE" i="1" kern="0" dirty="0"/>
              <a:t>(kurz BLDC)</a:t>
            </a:r>
          </a:p>
          <a:p>
            <a:pPr marL="342900" indent="-342900">
              <a:buFont typeface="Arial" panose="020B0604020202020204" pitchFamily="34" charset="0"/>
              <a:buChar char="•"/>
            </a:pPr>
            <a:endParaRPr lang="de-DE" kern="0" dirty="0"/>
          </a:p>
        </p:txBody>
      </p:sp>
      <p:pic>
        <p:nvPicPr>
          <p:cNvPr id="8" name="Picture 2" descr="Hobbyporter 2212 Brushless DC Motor for Drone Airplane RC Model 930kv  1000kv 1400kv 1800kv 2200kv 2450kv GOLD,Airplane Motors">
            <a:extLst>
              <a:ext uri="{FF2B5EF4-FFF2-40B4-BE49-F238E27FC236}">
                <a16:creationId xmlns:a16="http://schemas.microsoft.com/office/drawing/2014/main" id="{EF24CA2A-D3C9-4713-8E9E-4540A6AE9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857500"/>
            <a:ext cx="2139702" cy="213970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abgerundete Ecken 5">
            <a:extLst>
              <a:ext uri="{FF2B5EF4-FFF2-40B4-BE49-F238E27FC236}">
                <a16:creationId xmlns:a16="http://schemas.microsoft.com/office/drawing/2014/main" id="{1A25A9A2-BDC7-46F2-BCB9-EEE2D5DEE2B4}"/>
              </a:ext>
            </a:extLst>
          </p:cNvPr>
          <p:cNvSpPr/>
          <p:nvPr/>
        </p:nvSpPr>
        <p:spPr>
          <a:xfrm>
            <a:off x="5436097" y="1779662"/>
            <a:ext cx="151216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abgerundete Ecken 9">
            <a:extLst>
              <a:ext uri="{FF2B5EF4-FFF2-40B4-BE49-F238E27FC236}">
                <a16:creationId xmlns:a16="http://schemas.microsoft.com/office/drawing/2014/main" id="{54B19DF0-522C-4060-BCBB-DECBA904DD3F}"/>
              </a:ext>
            </a:extLst>
          </p:cNvPr>
          <p:cNvSpPr/>
          <p:nvPr/>
        </p:nvSpPr>
        <p:spPr>
          <a:xfrm>
            <a:off x="5436097" y="2657266"/>
            <a:ext cx="151216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C4BE58F5-8B5A-4EDC-85D7-C146F93BD7B4}"/>
              </a:ext>
            </a:extLst>
          </p:cNvPr>
          <p:cNvSpPr txBox="1"/>
          <p:nvPr/>
        </p:nvSpPr>
        <p:spPr>
          <a:xfrm>
            <a:off x="2483768" y="3988314"/>
            <a:ext cx="360040" cy="215444"/>
          </a:xfrm>
          <a:prstGeom prst="rect">
            <a:avLst/>
          </a:prstGeom>
          <a:noFill/>
        </p:spPr>
        <p:txBody>
          <a:bodyPr wrap="square">
            <a:spAutoFit/>
          </a:bodyPr>
          <a:lstStyle/>
          <a:p>
            <a:r>
              <a:rPr lang="de-DE" sz="800" dirty="0"/>
              <a:t>[2]</a:t>
            </a:r>
          </a:p>
        </p:txBody>
      </p:sp>
      <p:sp>
        <p:nvSpPr>
          <p:cNvPr id="12" name="Textfeld 11">
            <a:extLst>
              <a:ext uri="{FF2B5EF4-FFF2-40B4-BE49-F238E27FC236}">
                <a16:creationId xmlns:a16="http://schemas.microsoft.com/office/drawing/2014/main" id="{D2D843BC-6B76-4C82-930F-A65B33CCD22A}"/>
              </a:ext>
            </a:extLst>
          </p:cNvPr>
          <p:cNvSpPr txBox="1"/>
          <p:nvPr/>
        </p:nvSpPr>
        <p:spPr>
          <a:xfrm>
            <a:off x="8238843" y="4096036"/>
            <a:ext cx="360040" cy="215444"/>
          </a:xfrm>
          <a:prstGeom prst="rect">
            <a:avLst/>
          </a:prstGeom>
          <a:noFill/>
        </p:spPr>
        <p:txBody>
          <a:bodyPr wrap="square">
            <a:spAutoFit/>
          </a:bodyPr>
          <a:lstStyle/>
          <a:p>
            <a:r>
              <a:rPr lang="de-DE" sz="800" dirty="0"/>
              <a:t>[3]</a:t>
            </a:r>
          </a:p>
        </p:txBody>
      </p:sp>
    </p:spTree>
    <p:extLst>
      <p:ext uri="{BB962C8B-B14F-4D97-AF65-F5344CB8AC3E}">
        <p14:creationId xmlns:p14="http://schemas.microsoft.com/office/powerpoint/2010/main" val="16449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E2215-8F2D-4C2E-91BE-54E1FE729511}"/>
              </a:ext>
            </a:extLst>
          </p:cNvPr>
          <p:cNvSpPr>
            <a:spLocks noGrp="1"/>
          </p:cNvSpPr>
          <p:nvPr>
            <p:ph type="title"/>
          </p:nvPr>
        </p:nvSpPr>
        <p:spPr/>
        <p:txBody>
          <a:bodyPr/>
          <a:lstStyle/>
          <a:p>
            <a:r>
              <a:rPr lang="de-DE" dirty="0"/>
              <a:t>Kommutierung</a:t>
            </a:r>
          </a:p>
        </p:txBody>
      </p:sp>
      <p:pic>
        <p:nvPicPr>
          <p:cNvPr id="8" name="Grafik 7">
            <a:extLst>
              <a:ext uri="{FF2B5EF4-FFF2-40B4-BE49-F238E27FC236}">
                <a16:creationId xmlns:a16="http://schemas.microsoft.com/office/drawing/2014/main" id="{F6B7AB61-1705-40F1-9C76-F73E166D3D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7664" y="1348030"/>
            <a:ext cx="5431553" cy="3023504"/>
          </a:xfrm>
          <a:prstGeom prst="rect">
            <a:avLst/>
          </a:prstGeom>
        </p:spPr>
      </p:pic>
      <p:sp>
        <p:nvSpPr>
          <p:cNvPr id="4" name="Inhaltsplatzhalter 2">
            <a:extLst>
              <a:ext uri="{FF2B5EF4-FFF2-40B4-BE49-F238E27FC236}">
                <a16:creationId xmlns:a16="http://schemas.microsoft.com/office/drawing/2014/main" id="{95A50F42-C627-4D45-8B48-4315C6ECFEC7}"/>
              </a:ext>
            </a:extLst>
          </p:cNvPr>
          <p:cNvSpPr txBox="1">
            <a:spLocks/>
          </p:cNvSpPr>
          <p:nvPr/>
        </p:nvSpPr>
        <p:spPr bwMode="auto">
          <a:xfrm>
            <a:off x="4788024" y="4299942"/>
            <a:ext cx="2088232"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kern="0" dirty="0"/>
              <a:t>Schaltzyklus einer Phase </a:t>
            </a:r>
          </a:p>
        </p:txBody>
      </p:sp>
    </p:spTree>
    <p:extLst>
      <p:ext uri="{BB962C8B-B14F-4D97-AF65-F5344CB8AC3E}">
        <p14:creationId xmlns:p14="http://schemas.microsoft.com/office/powerpoint/2010/main" val="94880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E2215-8F2D-4C2E-91BE-54E1FE729511}"/>
              </a:ext>
            </a:extLst>
          </p:cNvPr>
          <p:cNvSpPr>
            <a:spLocks noGrp="1"/>
          </p:cNvSpPr>
          <p:nvPr>
            <p:ph type="title"/>
          </p:nvPr>
        </p:nvSpPr>
        <p:spPr/>
        <p:txBody>
          <a:bodyPr/>
          <a:lstStyle/>
          <a:p>
            <a:r>
              <a:rPr lang="de-DE" dirty="0"/>
              <a:t>Kommutierung</a:t>
            </a:r>
          </a:p>
        </p:txBody>
      </p:sp>
      <p:pic>
        <p:nvPicPr>
          <p:cNvPr id="8" name="Grafik 7">
            <a:extLst>
              <a:ext uri="{FF2B5EF4-FFF2-40B4-BE49-F238E27FC236}">
                <a16:creationId xmlns:a16="http://schemas.microsoft.com/office/drawing/2014/main" id="{F6B7AB61-1705-40F1-9C76-F73E166D3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347614"/>
            <a:ext cx="5431553" cy="3024336"/>
          </a:xfrm>
          <a:prstGeom prst="rect">
            <a:avLst/>
          </a:prstGeom>
        </p:spPr>
      </p:pic>
      <p:sp>
        <p:nvSpPr>
          <p:cNvPr id="4" name="Inhaltsplatzhalter 2">
            <a:extLst>
              <a:ext uri="{FF2B5EF4-FFF2-40B4-BE49-F238E27FC236}">
                <a16:creationId xmlns:a16="http://schemas.microsoft.com/office/drawing/2014/main" id="{95A50F42-C627-4D45-8B48-4315C6ECFEC7}"/>
              </a:ext>
            </a:extLst>
          </p:cNvPr>
          <p:cNvSpPr txBox="1">
            <a:spLocks/>
          </p:cNvSpPr>
          <p:nvPr/>
        </p:nvSpPr>
        <p:spPr bwMode="auto">
          <a:xfrm>
            <a:off x="4788024" y="4299942"/>
            <a:ext cx="2088232"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kern="0" dirty="0"/>
              <a:t>Schaltzyklus einer Phase </a:t>
            </a:r>
          </a:p>
        </p:txBody>
      </p:sp>
    </p:spTree>
    <p:extLst>
      <p:ext uri="{BB962C8B-B14F-4D97-AF65-F5344CB8AC3E}">
        <p14:creationId xmlns:p14="http://schemas.microsoft.com/office/powerpoint/2010/main" val="365162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7CBADA5-9E84-434D-8553-D6AEF3B6A1F3}"/>
              </a:ext>
            </a:extLst>
          </p:cNvPr>
          <p:cNvPicPr>
            <a:picLocks noChangeAspect="1"/>
          </p:cNvPicPr>
          <p:nvPr/>
        </p:nvPicPr>
        <p:blipFill>
          <a:blip r:embed="rId3"/>
          <a:stretch>
            <a:fillRect/>
          </a:stretch>
        </p:blipFill>
        <p:spPr>
          <a:xfrm>
            <a:off x="486125" y="1273354"/>
            <a:ext cx="2056964" cy="1941958"/>
          </a:xfrm>
          <a:prstGeom prst="rect">
            <a:avLst/>
          </a:prstGeom>
        </p:spPr>
      </p:pic>
      <p:sp>
        <p:nvSpPr>
          <p:cNvPr id="2" name="Titel 1">
            <a:extLst>
              <a:ext uri="{FF2B5EF4-FFF2-40B4-BE49-F238E27FC236}">
                <a16:creationId xmlns:a16="http://schemas.microsoft.com/office/drawing/2014/main" id="{4EEE90F5-A6D4-4D0E-A01F-3F4EA66E76E3}"/>
              </a:ext>
            </a:extLst>
          </p:cNvPr>
          <p:cNvSpPr>
            <a:spLocks noGrp="1"/>
          </p:cNvSpPr>
          <p:nvPr>
            <p:ph type="title"/>
          </p:nvPr>
        </p:nvSpPr>
        <p:spPr/>
        <p:txBody>
          <a:bodyPr/>
          <a:lstStyle/>
          <a:p>
            <a:r>
              <a:rPr lang="de-DE" dirty="0"/>
              <a:t>Drehzahl-Erfassung - Mechanisch </a:t>
            </a:r>
          </a:p>
        </p:txBody>
      </p:sp>
      <p:pic>
        <p:nvPicPr>
          <p:cNvPr id="9" name="Grafik 8" descr="Ein Bild, das Text enthält.&#10;&#10;Automatisch generierte Beschreibung">
            <a:extLst>
              <a:ext uri="{FF2B5EF4-FFF2-40B4-BE49-F238E27FC236}">
                <a16:creationId xmlns:a16="http://schemas.microsoft.com/office/drawing/2014/main" id="{9D6DDF56-5C65-4969-A5ED-4FCBFE1D6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84" y="1502621"/>
            <a:ext cx="3723458" cy="1534065"/>
          </a:xfrm>
          <a:prstGeom prst="rect">
            <a:avLst/>
          </a:prstGeom>
        </p:spPr>
      </p:pic>
      <p:sp>
        <p:nvSpPr>
          <p:cNvPr id="10" name="Textfeld 9">
            <a:extLst>
              <a:ext uri="{FF2B5EF4-FFF2-40B4-BE49-F238E27FC236}">
                <a16:creationId xmlns:a16="http://schemas.microsoft.com/office/drawing/2014/main" id="{EB952F2C-51B8-4A77-B49A-AA25ACDDF318}"/>
              </a:ext>
            </a:extLst>
          </p:cNvPr>
          <p:cNvSpPr txBox="1"/>
          <p:nvPr/>
        </p:nvSpPr>
        <p:spPr>
          <a:xfrm>
            <a:off x="467544" y="3291830"/>
            <a:ext cx="2849594" cy="923330"/>
          </a:xfrm>
          <a:prstGeom prst="rect">
            <a:avLst/>
          </a:prstGeom>
          <a:noFill/>
        </p:spPr>
        <p:txBody>
          <a:bodyPr wrap="square">
            <a:spAutoFit/>
          </a:bodyPr>
          <a:lstStyle/>
          <a:p>
            <a:r>
              <a:rPr lang="pt-BR" dirty="0">
                <a:effectLst/>
                <a:latin typeface="Arial" panose="020B0604020202020204" pitchFamily="34" charset="0"/>
              </a:rPr>
              <a:t>Lichtsensor</a:t>
            </a:r>
          </a:p>
          <a:p>
            <a:pPr marL="285750" indent="-285750">
              <a:buFont typeface="Arial" panose="020B0604020202020204" pitchFamily="34" charset="0"/>
              <a:buChar char="•"/>
            </a:pPr>
            <a:r>
              <a:rPr lang="pt-BR" dirty="0"/>
              <a:t>LED</a:t>
            </a:r>
          </a:p>
          <a:p>
            <a:pPr marL="285750" indent="-285750">
              <a:buFont typeface="Arial" panose="020B0604020202020204" pitchFamily="34" charset="0"/>
              <a:buChar char="•"/>
            </a:pPr>
            <a:r>
              <a:rPr lang="pt-BR" dirty="0"/>
              <a:t>Fototransistor</a:t>
            </a:r>
            <a:endParaRPr lang="pt-BR" dirty="0">
              <a:effectLst/>
              <a:latin typeface="Arial" panose="020B0604020202020204" pitchFamily="34" charset="0"/>
            </a:endParaRPr>
          </a:p>
        </p:txBody>
      </p:sp>
      <p:sp>
        <p:nvSpPr>
          <p:cNvPr id="11" name="Textfeld 10">
            <a:extLst>
              <a:ext uri="{FF2B5EF4-FFF2-40B4-BE49-F238E27FC236}">
                <a16:creationId xmlns:a16="http://schemas.microsoft.com/office/drawing/2014/main" id="{A476F7A6-63BA-4B66-9C7F-9B25C21B6FB3}"/>
              </a:ext>
            </a:extLst>
          </p:cNvPr>
          <p:cNvSpPr txBox="1"/>
          <p:nvPr/>
        </p:nvSpPr>
        <p:spPr>
          <a:xfrm>
            <a:off x="4860032" y="3220779"/>
            <a:ext cx="4664596" cy="646331"/>
          </a:xfrm>
          <a:prstGeom prst="rect">
            <a:avLst/>
          </a:prstGeom>
          <a:noFill/>
        </p:spPr>
        <p:txBody>
          <a:bodyPr wrap="square">
            <a:spAutoFit/>
          </a:bodyPr>
          <a:lstStyle/>
          <a:p>
            <a:r>
              <a:rPr lang="de-DE" dirty="0"/>
              <a:t>Ausgang des Lichtsensors</a:t>
            </a:r>
          </a:p>
          <a:p>
            <a:pPr marL="285750" indent="-285750">
              <a:buFont typeface="Arial" panose="020B0604020202020204" pitchFamily="34" charset="0"/>
              <a:buChar char="•"/>
            </a:pPr>
            <a:r>
              <a:rPr lang="de-DE" dirty="0"/>
              <a:t>Rechtecksignal pro Umdrehung</a:t>
            </a:r>
          </a:p>
        </p:txBody>
      </p:sp>
      <p:sp>
        <p:nvSpPr>
          <p:cNvPr id="12" name="Pfeil: nach unten 11">
            <a:extLst>
              <a:ext uri="{FF2B5EF4-FFF2-40B4-BE49-F238E27FC236}">
                <a16:creationId xmlns:a16="http://schemas.microsoft.com/office/drawing/2014/main" id="{0FA16FD4-2FDF-44C8-AA55-A48C40C604F6}"/>
              </a:ext>
            </a:extLst>
          </p:cNvPr>
          <p:cNvSpPr/>
          <p:nvPr/>
        </p:nvSpPr>
        <p:spPr>
          <a:xfrm rot="19850271">
            <a:off x="4864407" y="1435226"/>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13" name="Pfeil: nach unten 12">
            <a:extLst>
              <a:ext uri="{FF2B5EF4-FFF2-40B4-BE49-F238E27FC236}">
                <a16:creationId xmlns:a16="http://schemas.microsoft.com/office/drawing/2014/main" id="{ABF79E2F-013D-4FFA-8B0C-AED8BE424947}"/>
              </a:ext>
            </a:extLst>
          </p:cNvPr>
          <p:cNvSpPr/>
          <p:nvPr/>
        </p:nvSpPr>
        <p:spPr>
          <a:xfrm rot="19850271">
            <a:off x="5562517" y="1435226"/>
            <a:ext cx="46592" cy="3677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endParaRPr>
          </a:p>
        </p:txBody>
      </p:sp>
      <p:sp>
        <p:nvSpPr>
          <p:cNvPr id="14" name="Textfeld 13">
            <a:extLst>
              <a:ext uri="{FF2B5EF4-FFF2-40B4-BE49-F238E27FC236}">
                <a16:creationId xmlns:a16="http://schemas.microsoft.com/office/drawing/2014/main" id="{5430F374-7129-4DEC-8C83-344D2ACE37A8}"/>
              </a:ext>
            </a:extLst>
          </p:cNvPr>
          <p:cNvSpPr txBox="1"/>
          <p:nvPr/>
        </p:nvSpPr>
        <p:spPr>
          <a:xfrm>
            <a:off x="1712321" y="2999868"/>
            <a:ext cx="360040" cy="215444"/>
          </a:xfrm>
          <a:prstGeom prst="rect">
            <a:avLst/>
          </a:prstGeom>
          <a:noFill/>
        </p:spPr>
        <p:txBody>
          <a:bodyPr wrap="square">
            <a:spAutoFit/>
          </a:bodyPr>
          <a:lstStyle/>
          <a:p>
            <a:r>
              <a:rPr lang="de-DE" sz="800" dirty="0"/>
              <a:t>[4]</a:t>
            </a:r>
          </a:p>
        </p:txBody>
      </p:sp>
    </p:spTree>
    <p:extLst>
      <p:ext uri="{BB962C8B-B14F-4D97-AF65-F5344CB8AC3E}">
        <p14:creationId xmlns:p14="http://schemas.microsoft.com/office/powerpoint/2010/main" val="1048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23207-891E-4414-858A-72ACD4433965}"/>
              </a:ext>
            </a:extLst>
          </p:cNvPr>
          <p:cNvSpPr>
            <a:spLocks noGrp="1"/>
          </p:cNvSpPr>
          <p:nvPr>
            <p:ph type="title"/>
          </p:nvPr>
        </p:nvSpPr>
        <p:spPr/>
        <p:txBody>
          <a:bodyPr/>
          <a:lstStyle/>
          <a:p>
            <a:r>
              <a:rPr lang="de-DE" dirty="0"/>
              <a:t>Drehmoment-Erfassung - Mechanisch</a:t>
            </a:r>
          </a:p>
        </p:txBody>
      </p:sp>
      <p:pic>
        <p:nvPicPr>
          <p:cNvPr id="7" name="Grafik 6">
            <a:extLst>
              <a:ext uri="{FF2B5EF4-FFF2-40B4-BE49-F238E27FC236}">
                <a16:creationId xmlns:a16="http://schemas.microsoft.com/office/drawing/2014/main" id="{54A5F969-1B21-4AC1-91F0-5879EF403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476" y="1347614"/>
            <a:ext cx="5620364" cy="2708574"/>
          </a:xfrm>
          <a:prstGeom prst="rect">
            <a:avLst/>
          </a:prstGeom>
        </p:spPr>
      </p:pic>
      <p:sp>
        <p:nvSpPr>
          <p:cNvPr id="5" name="Inhaltsplatzhalter 2">
            <a:extLst>
              <a:ext uri="{FF2B5EF4-FFF2-40B4-BE49-F238E27FC236}">
                <a16:creationId xmlns:a16="http://schemas.microsoft.com/office/drawing/2014/main" id="{BD0A84E0-6C3C-43FE-82A0-E665E3C2D828}"/>
              </a:ext>
            </a:extLst>
          </p:cNvPr>
          <p:cNvSpPr txBox="1">
            <a:spLocks/>
          </p:cNvSpPr>
          <p:nvPr/>
        </p:nvSpPr>
        <p:spPr bwMode="auto">
          <a:xfrm>
            <a:off x="5580112" y="3795886"/>
            <a:ext cx="2088232"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0" fontAlgn="base" hangingPunct="0">
              <a:lnSpc>
                <a:spcPct val="130000"/>
              </a:lnSpc>
              <a:spcBef>
                <a:spcPts val="200"/>
              </a:spcBef>
              <a:spcAft>
                <a:spcPts val="225"/>
              </a:spcAft>
              <a:buFont typeface="Wingdings" panose="05000000000000000000" pitchFamily="2" charset="2"/>
              <a:defRPr sz="2000">
                <a:solidFill>
                  <a:schemeClr val="tx1"/>
                </a:solidFill>
                <a:latin typeface="+mn-lt"/>
                <a:ea typeface="+mn-ea"/>
                <a:cs typeface="Tahoma" pitchFamily="34" charset="0"/>
              </a:defRPr>
            </a:lvl1pPr>
            <a:lvl2pPr marL="179388" indent="-177800" algn="l" rtl="0" eaLnBrk="0" fontAlgn="base" hangingPunct="0">
              <a:lnSpc>
                <a:spcPct val="130000"/>
              </a:lnSpc>
              <a:spcBef>
                <a:spcPts val="200"/>
              </a:spcBef>
              <a:spcAft>
                <a:spcPts val="225"/>
              </a:spcAft>
              <a:buFont typeface="Wingdings" panose="05000000000000000000" pitchFamily="2" charset="2"/>
              <a:buChar char="§"/>
              <a:defRPr sz="2000">
                <a:solidFill>
                  <a:schemeClr val="tx1"/>
                </a:solidFill>
                <a:latin typeface="+mn-lt"/>
                <a:cs typeface="Tahoma" pitchFamily="34" charset="0"/>
              </a:defRPr>
            </a:lvl2pPr>
            <a:lvl3pPr marL="538163" indent="-187325" algn="l" rtl="0" eaLnBrk="0" fontAlgn="base" hangingPunct="0">
              <a:lnSpc>
                <a:spcPct val="130000"/>
              </a:lnSpc>
              <a:spcBef>
                <a:spcPts val="200"/>
              </a:spcBef>
              <a:spcAft>
                <a:spcPts val="225"/>
              </a:spcAft>
              <a:buFont typeface="Wingdings" panose="05000000000000000000" pitchFamily="2" charset="2"/>
              <a:buChar char="§"/>
              <a:defRPr>
                <a:solidFill>
                  <a:schemeClr val="tx1"/>
                </a:solidFill>
                <a:latin typeface="+mn-lt"/>
                <a:cs typeface="Tahoma" pitchFamily="34" charset="0"/>
              </a:defRPr>
            </a:lvl3pPr>
            <a:lvl4pPr marL="717550" indent="-173038"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4pPr>
            <a:lvl5pPr marL="908050" indent="-188913" algn="l" rtl="0" eaLnBrk="0" fontAlgn="base" hangingPunct="0">
              <a:lnSpc>
                <a:spcPct val="130000"/>
              </a:lnSpc>
              <a:spcBef>
                <a:spcPts val="200"/>
              </a:spcBef>
              <a:spcAft>
                <a:spcPts val="225"/>
              </a:spcAft>
              <a:buFont typeface="Wingdings" panose="05000000000000000000"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r>
              <a:rPr lang="de-DE" sz="1100" kern="0" dirty="0" err="1"/>
              <a:t>Wägezelle</a:t>
            </a:r>
            <a:r>
              <a:rPr lang="de-DE" sz="1100" kern="0" dirty="0"/>
              <a:t> mit Plattform [5]</a:t>
            </a:r>
          </a:p>
        </p:txBody>
      </p:sp>
      <p:sp>
        <p:nvSpPr>
          <p:cNvPr id="6" name="Rechteck 5">
            <a:extLst>
              <a:ext uri="{FF2B5EF4-FFF2-40B4-BE49-F238E27FC236}">
                <a16:creationId xmlns:a16="http://schemas.microsoft.com/office/drawing/2014/main" id="{527FAA5D-F7D2-4A3B-B9D8-26F9B7B65D69}"/>
              </a:ext>
            </a:extLst>
          </p:cNvPr>
          <p:cNvSpPr/>
          <p:nvPr/>
        </p:nvSpPr>
        <p:spPr>
          <a:xfrm>
            <a:off x="4211960" y="2811229"/>
            <a:ext cx="504056" cy="45719"/>
          </a:xfrm>
          <a:prstGeom prst="rect">
            <a:avLst/>
          </a:prstGeom>
          <a:solidFill>
            <a:srgbClr val="9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A08B188-5988-4177-A34D-0F1C79C773BE}"/>
              </a:ext>
            </a:extLst>
          </p:cNvPr>
          <p:cNvSpPr/>
          <p:nvPr/>
        </p:nvSpPr>
        <p:spPr>
          <a:xfrm>
            <a:off x="4227630" y="2286552"/>
            <a:ext cx="504056" cy="45719"/>
          </a:xfrm>
          <a:prstGeom prst="rect">
            <a:avLst/>
          </a:prstGeom>
          <a:solidFill>
            <a:srgbClr val="9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94532809"/>
      </p:ext>
    </p:extLst>
  </p:cSld>
  <p:clrMapOvr>
    <a:masterClrMapping/>
  </p:clrMapOvr>
</p:sld>
</file>

<file path=ppt/theme/theme1.xml><?xml version="1.0" encoding="utf-8"?>
<a:theme xmlns:a="http://schemas.openxmlformats.org/drawingml/2006/main" name="Präsentationsvorlage_BWL9">
  <a:themeElements>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1_TUD_Präsentation_ro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1_TUD_Präsentation_ro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1_TUD_Präsentation_ro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1_TUD_Präsentation_ro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1_TUD_Präsentation_ro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1_TUD_Präsentation_ro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1_TUD_Präsentation_ro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1_TUD_Präsentation_ro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1_TUD_Präsentation_ro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1_TUD_Präsentation_ro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1_TUD_Präsentation_ro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1_TUD_Präsentation_ro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00D45BE10BF48B96EE710C6FC5FE5" ma:contentTypeVersion="5" ma:contentTypeDescription="Create a new document." ma:contentTypeScope="" ma:versionID="bc787c283a74ef91403a9b26c5df96a8">
  <xsd:schema xmlns:xsd="http://www.w3.org/2001/XMLSchema" xmlns:xs="http://www.w3.org/2001/XMLSchema" xmlns:p="http://schemas.microsoft.com/office/2006/metadata/properties" xmlns:ns3="aedeac34-185e-4660-b868-8696e2e69f09" xmlns:ns4="7c988988-be45-47c7-a039-48b490f704ac" targetNamespace="http://schemas.microsoft.com/office/2006/metadata/properties" ma:root="true" ma:fieldsID="bbb8886a4a8b76a2a9f075129684db32" ns3:_="" ns4:_="">
    <xsd:import namespace="aedeac34-185e-4660-b868-8696e2e69f09"/>
    <xsd:import namespace="7c988988-be45-47c7-a039-48b490f704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deac34-185e-4660-b868-8696e2e69f0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988988-be45-47c7-a039-48b490f704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36C78F-51C6-4914-A9E1-B51399CB3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deac34-185e-4660-b868-8696e2e69f09"/>
    <ds:schemaRef ds:uri="7c988988-be45-47c7-a039-48b490f704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41352B-B267-49AF-93CD-29A6C20D1F27}">
  <ds:schemaRefs>
    <ds:schemaRef ds:uri="http://schemas.microsoft.com/sharepoint/v3/contenttype/forms"/>
  </ds:schemaRefs>
</ds:datastoreItem>
</file>

<file path=customXml/itemProps3.xml><?xml version="1.0" encoding="utf-8"?>
<ds:datastoreItem xmlns:ds="http://schemas.openxmlformats.org/officeDocument/2006/customXml" ds:itemID="{D282C1AC-103E-4645-A29A-CDE00CC51BB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c988988-be45-47c7-a039-48b490f704ac"/>
    <ds:schemaRef ds:uri="aedeac34-185e-4660-b868-8696e2e69f0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Präsentationsvorlage_BWL9</Template>
  <TotalTime>0</TotalTime>
  <Words>2444</Words>
  <Application>Microsoft Office PowerPoint</Application>
  <PresentationFormat>Bildschirmpräsentation (16:9)</PresentationFormat>
  <Paragraphs>423</Paragraphs>
  <Slides>24</Slides>
  <Notes>19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24</vt:i4>
      </vt:variant>
    </vt:vector>
  </HeadingPairs>
  <TitlesOfParts>
    <vt:vector size="31" baseType="lpstr">
      <vt:lpstr>Arial</vt:lpstr>
      <vt:lpstr>Bitstream Charter</vt:lpstr>
      <vt:lpstr>Calibri</vt:lpstr>
      <vt:lpstr>Stafford</vt:lpstr>
      <vt:lpstr>u2400</vt:lpstr>
      <vt:lpstr>Wingdings</vt:lpstr>
      <vt:lpstr>Präsentationsvorlage_BWL9</vt:lpstr>
      <vt:lpstr>Automatisierte Aufnahme der Drehmoment-Kennlinie eines Propellers mit Brushless-Motor</vt:lpstr>
      <vt:lpstr>Motivation</vt:lpstr>
      <vt:lpstr>Aufgabenstellung</vt:lpstr>
      <vt:lpstr>Gliederung</vt:lpstr>
      <vt:lpstr>Grundlagen BLDC</vt:lpstr>
      <vt:lpstr>Kommutierung</vt:lpstr>
      <vt:lpstr>Kommutierung</vt:lpstr>
      <vt:lpstr>Drehzahl-Erfassung - Mechanisch </vt:lpstr>
      <vt:lpstr>Drehmoment-Erfassung - Mechanisch</vt:lpstr>
      <vt:lpstr>Drehmoment - Elektrisch</vt:lpstr>
      <vt:lpstr>Phasenstrom</vt:lpstr>
      <vt:lpstr>Verarbeitung Phasenstrom</vt:lpstr>
      <vt:lpstr>Drehzahl - Elektrisch</vt:lpstr>
      <vt:lpstr>Drehzahl Messkette</vt:lpstr>
      <vt:lpstr>Teststand</vt:lpstr>
      <vt:lpstr>Teststand</vt:lpstr>
      <vt:lpstr>Messdaten Erfassung und Verarbeitung</vt:lpstr>
      <vt:lpstr>Feature Vektor</vt:lpstr>
      <vt:lpstr>Auswertung Strom zu Drehmoment</vt:lpstr>
      <vt:lpstr>Vergleich AC und DC</vt:lpstr>
      <vt:lpstr>Validierung Elektrische Drehzahl</vt:lpstr>
      <vt:lpstr>Schlussfolgerung und Ausblick</vt:lpstr>
      <vt:lpstr>Quellen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Moritz Lohse</dc:creator>
  <cp:lastModifiedBy>Christian Schroll</cp:lastModifiedBy>
  <cp:revision>75</cp:revision>
  <dcterms:created xsi:type="dcterms:W3CDTF">2009-12-23T09:42:49Z</dcterms:created>
  <dcterms:modified xsi:type="dcterms:W3CDTF">2022-02-17T09:49:21Z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0x010100B7000D45BE10BF48B96EE710C6FC5FE5</vt:lpwstr>
  </property>
</Properties>
</file>